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8.bin" ContentType="application/vnd.openxmlformats-officedocument.oleObject"/>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embeddings/Microsoft_Equation5.bin" ContentType="application/vnd.openxmlformats-officedocument.oleObject"/>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embeddings/Microsoft_Equation4.bin" ContentType="application/vnd.openxmlformats-officedocument.oleObject"/>
  <Override PartName="/ppt/notesSlides/notesSlide30.xml" ContentType="application/vnd.openxmlformats-officedocument.presentationml.notesSlide+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slides/slide4.xml" ContentType="application/vnd.openxmlformats-officedocument.presentationml.slide+xml"/>
  <Override PartName="/ppt/notesSlides/notesSlide22.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embeddings/oleObject6.bin" ContentType="application/vnd.openxmlformats-officedocument.oleObject"/>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embeddings/Microsoft_Equation3.bin" ContentType="application/vnd.openxmlformats-officedocument.oleObject"/>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embeddings/oleObject5.bin" ContentType="application/vnd.openxmlformats-officedocument.oleObject"/>
  <Override PartName="/ppt/notesSlides/notesSlide13.xml" ContentType="application/vnd.openxmlformats-officedocument.presentationml.notesSlide+xml"/>
  <Override PartName="/ppt/notesSlides/notesSlide5.xml" ContentType="application/vnd.openxmlformats-officedocument.presentationml.notesSlide+xml"/>
  <Override PartName="/ppt/embeddings/Microsoft_Equation2.bin" ContentType="application/vnd.openxmlformats-officedocument.oleObject"/>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embeddings/oleObject4.bin" ContentType="application/vnd.openxmlformats-officedocument.oleObject"/>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embeddings/Microsoft_Equation1.bin" ContentType="application/vnd.openxmlformats-officedocument.oleObject"/>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embeddings/oleObject3.bin" ContentType="application/vnd.openxmlformats-officedocument.oleObject"/>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9.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4"/>
  </p:notesMasterIdLst>
  <p:sldIdLst>
    <p:sldId id="256" r:id="rId2"/>
    <p:sldId id="261"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84" r:id="rId18"/>
    <p:sldId id="285" r:id="rId19"/>
    <p:sldId id="286" r:id="rId20"/>
    <p:sldId id="287" r:id="rId21"/>
    <p:sldId id="288" r:id="rId22"/>
    <p:sldId id="273" r:id="rId23"/>
    <p:sldId id="274" r:id="rId24"/>
    <p:sldId id="275" r:id="rId25"/>
    <p:sldId id="276" r:id="rId26"/>
    <p:sldId id="277" r:id="rId27"/>
    <p:sldId id="278" r:id="rId28"/>
    <p:sldId id="279" r:id="rId29"/>
    <p:sldId id="280" r:id="rId30"/>
    <p:sldId id="281" r:id="rId31"/>
    <p:sldId id="282" r:id="rId32"/>
    <p:sldId id="283"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41781" autoAdjust="0"/>
  </p:normalViewPr>
  <p:slideViewPr>
    <p:cSldViewPr snapToGrid="0" snapToObjects="1">
      <p:cViewPr varScale="1">
        <p:scale>
          <a:sx n="36" d="100"/>
          <a:sy n="36" d="100"/>
        </p:scale>
        <p:origin x="-2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 Id="rId2"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 Id="rId2"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0E95AA-32DB-444D-A73A-4E64A22D8886}" type="datetimeFigureOut">
              <a:rPr lang="en-US" smtClean="0"/>
              <a:pPr/>
              <a:t>7/8/12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12B17-E227-2342-A34B-7E899E4A44C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16357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CONCEPTUAL</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a:t>
            </a:r>
            <a:r>
              <a:rPr lang="en-US" baseline="0" dirty="0" smtClean="0">
                <a:latin typeface="Arial" charset="0"/>
                <a:ea typeface="ヒラギノ角ゴ Pro W3" charset="-128"/>
                <a:cs typeface="ヒラギノ角ゴ Pro W3" charset="-128"/>
              </a:rPr>
              <a:t> Answer: B</a:t>
            </a:r>
            <a:endParaRPr lang="en-US"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 3320, Fa11</a:t>
            </a:r>
            <a:r>
              <a:rPr lang="en-US" baseline="0" dirty="0" smtClean="0">
                <a:latin typeface="Arial" charset="0"/>
                <a:ea typeface="ヒラギノ角ゴ Pro W3" charset="-128"/>
                <a:cs typeface="ヒラギノ角ゴ Pro W3" charset="-128"/>
              </a:rPr>
              <a:t> (SJP) Lecture #11</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10, </a:t>
            </a:r>
            <a:r>
              <a:rPr lang="en-US" b="1" baseline="0" dirty="0" smtClean="0">
                <a:latin typeface="Arial" charset="0"/>
                <a:ea typeface="ヒラギノ角ゴ Pro W3" charset="-128"/>
                <a:cs typeface="ヒラギノ角ゴ Pro W3" charset="-128"/>
              </a:rPr>
              <a:t>[[50]]</a:t>
            </a:r>
            <a:r>
              <a:rPr lang="en-US" b="0" baseline="0" dirty="0" smtClean="0">
                <a:latin typeface="Arial" charset="0"/>
                <a:ea typeface="ヒラギノ角ゴ Pro W3" charset="-128"/>
                <a:cs typeface="ヒラギノ角ゴ Pro W3" charset="-128"/>
              </a:rPr>
              <a:t>, 20, 20, 0 – Before discussion</a:t>
            </a:r>
            <a:endParaRPr lang="en-US" baseline="0"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6,</a:t>
            </a:r>
            <a:r>
              <a:rPr lang="en-US" b="1" baseline="0" dirty="0" smtClean="0">
                <a:latin typeface="Arial" charset="0"/>
                <a:ea typeface="ヒラギノ角ゴ Pro W3" charset="-128"/>
                <a:cs typeface="ヒラギノ角ゴ Pro W3" charset="-128"/>
              </a:rPr>
              <a:t> [[75]</a:t>
            </a:r>
            <a:r>
              <a:rPr lang="en-US" baseline="0" dirty="0" smtClean="0">
                <a:latin typeface="Arial" charset="0"/>
                <a:ea typeface="ヒラギノ角ゴ Pro W3" charset="-128"/>
                <a:cs typeface="ヒラギノ角ゴ Pro W3" charset="-128"/>
              </a:rPr>
              <a:t>], 13, 0, 6 – After discussion</a:t>
            </a:r>
          </a:p>
          <a:p>
            <a:r>
              <a:rPr lang="en-US" dirty="0" smtClean="0"/>
              <a:t>_______________________________</a:t>
            </a:r>
          </a:p>
          <a:p>
            <a:r>
              <a:rPr lang="en-US" b="1" dirty="0" smtClean="0"/>
              <a:t>Fall</a:t>
            </a:r>
            <a:r>
              <a:rPr lang="en-US" b="1" baseline="0" dirty="0" smtClean="0"/>
              <a:t> 2011 Comments</a:t>
            </a:r>
            <a:endParaRPr lang="en-US" baseline="0"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Pre-class question. I asked it because I had slightly </a:t>
            </a:r>
            <a:r>
              <a:rPr lang="en-US" baseline="0" dirty="0" err="1" smtClean="0">
                <a:latin typeface="Arial" charset="0"/>
                <a:ea typeface="ヒラギノ角ゴ Pro W3" charset="-128"/>
                <a:cs typeface="ヒラギノ角ゴ Pro W3" charset="-128"/>
              </a:rPr>
              <a:t>mis</a:t>
            </a:r>
            <a:r>
              <a:rPr lang="en-US" baseline="0" dirty="0" smtClean="0">
                <a:latin typeface="Arial" charset="0"/>
                <a:ea typeface="ヒラギノ角ゴ Pro W3" charset="-128"/>
                <a:cs typeface="ヒラギノ角ゴ Pro W3" charset="-128"/>
              </a:rPr>
              <a:t>-spoken in the previous class, implying that if you looped around twice, the L would INCREASE by two. That would be true if you could stretch the length (keeping area fixed), but if you have real wire, the smaller area more than compensates!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 forgot to bring the wire again, it would have helped.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Didn’t seem too problematic, I think my explanation was not as clear and simple as it could have been because I got multiple clarification questions, but in the end I sensed this was clear to everyone. The “equal” seemed to be some “balancing” argument. </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Answer B):  Loop 1 has EMF = -(dB/</a:t>
            </a:r>
            <a:r>
              <a:rPr lang="en-US" baseline="0" dirty="0" err="1" smtClean="0">
                <a:latin typeface="Arial" charset="0"/>
                <a:ea typeface="ヒラギノ角ゴ Pro W3" charset="-128"/>
                <a:cs typeface="ヒラギノ角ゴ Pro W3" charset="-128"/>
              </a:rPr>
              <a:t>dt</a:t>
            </a:r>
            <a:r>
              <a:rPr lang="en-US" baseline="0" dirty="0" smtClean="0">
                <a:latin typeface="Arial" charset="0"/>
                <a:ea typeface="ヒラギノ角ゴ Pro W3" charset="-128"/>
                <a:cs typeface="ヒラギノ角ゴ Pro W3" charset="-128"/>
              </a:rPr>
              <a:t>)*A</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Loop 2 has EMF = -(dB/</a:t>
            </a:r>
            <a:r>
              <a:rPr lang="en-US" baseline="0" dirty="0" err="1" smtClean="0">
                <a:latin typeface="Arial" charset="0"/>
                <a:ea typeface="ヒラギノ角ゴ Pro W3" charset="-128"/>
                <a:cs typeface="ヒラギノ角ゴ Pro W3" charset="-128"/>
              </a:rPr>
              <a:t>dt</a:t>
            </a:r>
            <a:r>
              <a:rPr lang="en-US" baseline="0" dirty="0" smtClean="0">
                <a:latin typeface="Arial" charset="0"/>
                <a:ea typeface="ヒラギノ角ゴ Pro W3" charset="-128"/>
                <a:cs typeface="ヒラギノ角ゴ Pro W3" charset="-128"/>
              </a:rPr>
              <a:t>)*(N=2 loops) * (A/4)  (that ¼ because the area of each loop is ¼ as big, since circumference is same) </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So, Loop 2 has 2x LESS flux, not more!</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LA Notes: </a:t>
            </a:r>
            <a:r>
              <a:rPr lang="en-US" dirty="0" smtClean="0">
                <a:latin typeface="Arial" charset="0"/>
                <a:ea typeface="ヒラギノ角ゴ Pro W3" charset="-128"/>
                <a:cs typeface="ヒラギノ角ゴ Pro W3" charset="-128"/>
              </a:rPr>
              <a:t>Some </a:t>
            </a:r>
            <a:r>
              <a:rPr lang="en-US" sz="1200" kern="1200" dirty="0" smtClean="0">
                <a:solidFill>
                  <a:schemeClr val="tx1"/>
                </a:solidFill>
                <a:latin typeface="+mn-lt"/>
                <a:ea typeface="ＭＳ Ｐゴシック" pitchFamily="-106" charset="-128"/>
                <a:cs typeface="ＭＳ Ｐゴシック" pitchFamily="-106" charset="-128"/>
              </a:rPr>
              <a:t>discussion that it should be something with a factor of four, but as time went on, the factor changed to 2 after questions were asked about the area vs. circumference of the loops.  The students ended up with E but this was just confusion on which loop was which.</a:t>
            </a:r>
            <a:endParaRPr lang="en-US" dirty="0" smtClean="0">
              <a:latin typeface="Arial" charset="0"/>
              <a:ea typeface="ヒラギノ角ゴ Pro W3" charset="-128"/>
              <a:cs typeface="ヒラギノ角ゴ Pro W3"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864931"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MATH</a:t>
            </a:r>
          </a:p>
          <a:p>
            <a:pPr marL="0" marR="0" indent="0" algn="l" defTabSz="864931"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Correct Answer: D</a:t>
            </a:r>
            <a:endParaRPr lang="en-US" dirty="0" smtClean="0">
              <a:latin typeface="Arial" charset="0"/>
              <a:ea typeface="ヒラギノ角ゴ Pro W3" charset="-128"/>
              <a:cs typeface="ヒラギノ角ゴ Pro W3" charset="-128"/>
            </a:endParaRPr>
          </a:p>
          <a:p>
            <a:pPr marL="0" marR="0" indent="0" algn="l" defTabSz="864931"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a:t>
            </a:r>
          </a:p>
          <a:p>
            <a:pPr marL="0" marR="0" indent="0" algn="l" defTabSz="864931" rtl="0" eaLnBrk="0" fontAlgn="base" latinLnBrk="0" hangingPunct="0">
              <a:lnSpc>
                <a:spcPct val="100000"/>
              </a:lnSpc>
              <a:spcBef>
                <a:spcPct val="30000"/>
              </a:spcBef>
              <a:spcAft>
                <a:spcPct val="0"/>
              </a:spcAft>
              <a:buClrTx/>
              <a:buSzTx/>
              <a:buFontTx/>
              <a:buNone/>
              <a:tabLst/>
              <a:defRPr/>
            </a:pPr>
            <a:r>
              <a:rPr lang="en-US" dirty="0" err="1" smtClean="0">
                <a:latin typeface="Arial" charset="0"/>
                <a:ea typeface="ヒラギノ角ゴ Pro W3" charset="-128"/>
                <a:cs typeface="ヒラギノ角ゴ Pro W3" charset="-128"/>
              </a:rPr>
              <a:t>Phys</a:t>
            </a:r>
            <a:r>
              <a:rPr lang="en-US" dirty="0" smtClean="0">
                <a:latin typeface="Arial" charset="0"/>
                <a:ea typeface="ヒラギノ角ゴ Pro W3" charset="-128"/>
                <a:cs typeface="ヒラギノ角ゴ Pro W3" charset="-128"/>
              </a:rPr>
              <a:t> 3320, Fa11</a:t>
            </a:r>
            <a:r>
              <a:rPr lang="en-US" baseline="0" dirty="0" smtClean="0">
                <a:latin typeface="Arial" charset="0"/>
                <a:ea typeface="ヒラギノ角ゴ Pro W3" charset="-128"/>
                <a:cs typeface="ヒラギノ角ゴ Pro W3" charset="-128"/>
              </a:rPr>
              <a:t> (SJP) Lecture #12</a:t>
            </a:r>
          </a:p>
          <a:p>
            <a:r>
              <a:rPr lang="en-US" baseline="0" dirty="0" smtClean="0"/>
              <a:t>5, 0, 9 </a:t>
            </a:r>
            <a:r>
              <a:rPr lang="en-US" b="1" baseline="0" dirty="0" smtClean="0"/>
              <a:t>[[86]] </a:t>
            </a:r>
          </a:p>
          <a:p>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pPr marL="0" marR="0" indent="0" algn="l" defTabSz="864931"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4, 7, 21,</a:t>
            </a:r>
            <a:r>
              <a:rPr lang="en-US" b="1" dirty="0" smtClean="0">
                <a:latin typeface="Arial" charset="0"/>
                <a:ea typeface="ヒラギノ角ゴ Pro W3" charset="-128"/>
                <a:cs typeface="ヒラギノ角ゴ Pro W3" charset="-128"/>
              </a:rPr>
              <a:t> [[68]]</a:t>
            </a:r>
            <a:r>
              <a:rPr lang="en-US" dirty="0" smtClean="0">
                <a:latin typeface="Arial" charset="0"/>
                <a:ea typeface="ヒラギノ角ゴ Pro W3" charset="-128"/>
                <a:cs typeface="ヒラギノ角ゴ Pro W3" charset="-128"/>
              </a:rPr>
              <a:t>, 0</a:t>
            </a:r>
          </a:p>
          <a:p>
            <a:r>
              <a:rPr lang="en-US" baseline="0" dirty="0" smtClean="0"/>
              <a:t>_____________________________</a:t>
            </a:r>
          </a:p>
          <a:p>
            <a:r>
              <a:rPr lang="en-US" b="1" baseline="0" dirty="0" smtClean="0"/>
              <a:t>Fall 2011 Comments</a:t>
            </a:r>
          </a:p>
          <a:p>
            <a:r>
              <a:rPr lang="en-US" baseline="0" dirty="0" smtClean="0"/>
              <a:t>I animated this so they would think about it first BEFORE the answers popped up. </a:t>
            </a:r>
          </a:p>
          <a:p>
            <a:r>
              <a:rPr lang="en-US" baseline="0" dirty="0" smtClean="0"/>
              <a:t>I mentioned while I put it up the answer options that the outer dashed circle had radius 4, and the inner dashed circle had radius 4 Cos[3 pi/4]</a:t>
            </a:r>
          </a:p>
          <a:p>
            <a:r>
              <a:rPr lang="en-US" baseline="0" dirty="0" smtClean="0"/>
              <a:t>I thought that might “distract”, and it did – although frankly I thought this would be nearly 100% after my board discussion of the previous question. </a:t>
            </a:r>
          </a:p>
          <a:p>
            <a:endParaRPr lang="en-US" baseline="0" dirty="0" smtClean="0"/>
          </a:p>
          <a:p>
            <a:r>
              <a:rPr lang="en-US" baseline="0" dirty="0" smtClean="0"/>
              <a:t>Notes</a:t>
            </a:r>
          </a:p>
          <a:p>
            <a:r>
              <a:rPr lang="en-US" b="1" baseline="0" dirty="0" smtClean="0"/>
              <a:t>Ragole</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The students recalled the angle and noted it had to be D or C, but they didn’t explicitly decide which.</a:t>
            </a:r>
          </a:p>
          <a:p>
            <a:r>
              <a:rPr lang="en-US" sz="1200" kern="1200" dirty="0" smtClean="0">
                <a:solidFill>
                  <a:schemeClr val="tx1"/>
                </a:solidFill>
                <a:latin typeface="+mn-lt"/>
                <a:ea typeface="ＭＳ Ｐゴシック" pitchFamily="-106" charset="-128"/>
                <a:cs typeface="ＭＳ Ｐゴシック" pitchFamily="-106" charset="-128"/>
              </a:rPr>
              <a:t>_____________________________</a:t>
            </a:r>
          </a:p>
          <a:p>
            <a:r>
              <a:rPr lang="en-US" sz="1200" b="1" kern="1200" dirty="0" smtClean="0">
                <a:solidFill>
                  <a:schemeClr val="tx1"/>
                </a:solidFill>
                <a:latin typeface="+mn-lt"/>
                <a:ea typeface="ＭＳ Ｐゴシック" pitchFamily="-106" charset="-128"/>
                <a:cs typeface="ＭＳ Ｐゴシック" pitchFamily="-106" charset="-128"/>
              </a:rPr>
              <a:t>Spring</a:t>
            </a:r>
            <a:r>
              <a:rPr lang="en-US" sz="1200" b="1" kern="1200" baseline="0" dirty="0" smtClean="0">
                <a:solidFill>
                  <a:schemeClr val="tx1"/>
                </a:solidFill>
                <a:latin typeface="+mn-lt"/>
                <a:ea typeface="ＭＳ Ｐゴシック" pitchFamily="-106" charset="-128"/>
                <a:cs typeface="ＭＳ Ｐゴシック" pitchFamily="-106" charset="-128"/>
              </a:rPr>
              <a:t> 2012 Comments</a:t>
            </a:r>
            <a:endParaRPr lang="en-US" sz="1200" b="0" kern="1200" baseline="0" dirty="0" smtClean="0">
              <a:solidFill>
                <a:schemeClr val="tx1"/>
              </a:solidFill>
              <a:latin typeface="+mn-lt"/>
              <a:ea typeface="ＭＳ Ｐゴシック" pitchFamily="-106" charset="-128"/>
              <a:cs typeface="ＭＳ Ｐゴシック" pitchFamily="-106" charset="-128"/>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ＭＳ Ｐゴシック" pitchFamily="-106" charset="-128"/>
                <a:cs typeface="ＭＳ Ｐゴシック" pitchFamily="-106" charset="-128"/>
              </a:rPr>
              <a:t>Many</a:t>
            </a:r>
            <a:r>
              <a:rPr lang="en-US" sz="1200" kern="1200" baseline="0" dirty="0" smtClean="0">
                <a:solidFill>
                  <a:schemeClr val="tx1"/>
                </a:solidFill>
                <a:latin typeface="+mn-lt"/>
                <a:ea typeface="ＭＳ Ｐゴシック" pitchFamily="-106" charset="-128"/>
                <a:cs typeface="ＭＳ Ｐゴシック" pitchFamily="-106" charset="-128"/>
              </a:rPr>
              <a:t> of these complex numbers concept tests were used in SP12 as preliminary or augmenting questions for the tutorial “Complex Exponentials” (#04)</a:t>
            </a:r>
            <a:endParaRPr lang="en-US" sz="1200" b="0" kern="1200" baseline="0" dirty="0" smtClean="0">
              <a:solidFill>
                <a:schemeClr val="tx1"/>
              </a:solidFill>
              <a:latin typeface="+mn-lt"/>
              <a:ea typeface="ＭＳ Ｐゴシック" pitchFamily="-106" charset="-128"/>
              <a:cs typeface="ＭＳ Ｐゴシック" pitchFamily="-106" charset="-128"/>
            </a:endParaRPr>
          </a:p>
          <a:p>
            <a:endParaRPr lang="en-US" sz="1200" b="0" kern="1200" baseline="0" dirty="0" smtClean="0">
              <a:solidFill>
                <a:schemeClr val="tx1"/>
              </a:solidFill>
              <a:latin typeface="+mn-lt"/>
              <a:ea typeface="ＭＳ Ｐゴシック" pitchFamily="-106" charset="-128"/>
              <a:cs typeface="ＭＳ Ｐゴシック" pitchFamily="-106" charset="-128"/>
            </a:endParaRPr>
          </a:p>
          <a:p>
            <a:r>
              <a:rPr lang="en-US" sz="1200" b="0" kern="1200" baseline="0" dirty="0" smtClean="0">
                <a:solidFill>
                  <a:schemeClr val="tx1"/>
                </a:solidFill>
                <a:latin typeface="+mn-lt"/>
                <a:ea typeface="ＭＳ Ｐゴシック" pitchFamily="-106" charset="-128"/>
                <a:cs typeface="ＭＳ Ｐゴシック" pitchFamily="-106" charset="-128"/>
              </a:rPr>
              <a:t>============================</a:t>
            </a:r>
            <a:endParaRPr lang="en-US" sz="1200" b="1" kern="1200" dirty="0" smtClean="0">
              <a:solidFill>
                <a:schemeClr val="tx1"/>
              </a:solidFill>
              <a:latin typeface="+mn-lt"/>
              <a:ea typeface="ＭＳ Ｐゴシック" pitchFamily="-106" charset="-128"/>
              <a:cs typeface="ＭＳ Ｐゴシック" pitchFamily="-106" charset="-128"/>
            </a:endParaRPr>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MATH</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a:t>
            </a:r>
            <a:r>
              <a:rPr lang="en-US" baseline="0" dirty="0" smtClean="0">
                <a:latin typeface="Arial" charset="0"/>
                <a:ea typeface="ヒラギノ角ゴ Pro W3" charset="-128"/>
                <a:cs typeface="ヒラギノ角ゴ Pro W3" charset="-128"/>
              </a:rPr>
              <a:t> Answer: D</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err="1" smtClean="0">
                <a:latin typeface="Arial" charset="0"/>
                <a:ea typeface="ヒラギノ角ゴ Pro W3" charset="-128"/>
                <a:cs typeface="ヒラギノ角ゴ Pro W3" charset="-128"/>
              </a:rPr>
              <a:t>Phys</a:t>
            </a:r>
            <a:r>
              <a:rPr lang="en-US" dirty="0" smtClean="0">
                <a:latin typeface="Arial" charset="0"/>
                <a:ea typeface="ヒラギノ角ゴ Pro W3" charset="-128"/>
                <a:cs typeface="ヒラギノ角ゴ Pro W3" charset="-128"/>
              </a:rPr>
              <a:t> 3320 Fa11,</a:t>
            </a:r>
            <a:r>
              <a:rPr lang="en-US" baseline="0" dirty="0" smtClean="0">
                <a:latin typeface="Arial" charset="0"/>
                <a:ea typeface="ヒラギノ角ゴ Pro W3" charset="-128"/>
                <a:cs typeface="ヒラギノ角ゴ Pro W3" charset="-128"/>
              </a:rPr>
              <a:t> SJP Lecture #12</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0, 22, 4,</a:t>
            </a:r>
            <a:r>
              <a:rPr lang="en-US" b="1" baseline="0" dirty="0" smtClean="0">
                <a:latin typeface="Arial" charset="0"/>
                <a:ea typeface="ヒラギノ角ゴ Pro W3" charset="-128"/>
                <a:cs typeface="ヒラギノ角ゴ Pro W3" charset="-128"/>
              </a:rPr>
              <a:t> [[57]]</a:t>
            </a:r>
            <a:r>
              <a:rPr lang="en-US" baseline="0" dirty="0" smtClean="0">
                <a:latin typeface="Arial" charset="0"/>
                <a:ea typeface="ヒラギノ角ゴ Pro W3" charset="-128"/>
                <a:cs typeface="ヒラギノ角ゴ Pro W3" charset="-128"/>
              </a:rPr>
              <a:t>, 17</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Animated, so they don’t see my answers at first.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 gave them ~2 minutes, it’s a little rushed. I talked through the two ideas described on the slide (and told them, explicitly, to think about what (1+i) is first, then square it. Don’t take it’s absolute square, just square it. I even went to the board and wrote </a:t>
            </a:r>
            <a:r>
              <a:rPr lang="en-US" baseline="0" dirty="0" err="1" smtClean="0">
                <a:latin typeface="Arial" charset="0"/>
                <a:ea typeface="ヒラギノ角ゴ Pro W3" charset="-128"/>
                <a:cs typeface="ヒラギノ角ゴ Pro W3" charset="-128"/>
              </a:rPr>
              <a:t>Ae^I</a:t>
            </a:r>
            <a:r>
              <a:rPr lang="en-US" baseline="0" dirty="0" smtClean="0">
                <a:latin typeface="Arial" charset="0"/>
                <a:ea typeface="ヒラギノ角ゴ Pro W3" charset="-128"/>
                <a:cs typeface="ヒラギノ角ゴ Pro W3" charset="-128"/>
              </a:rPr>
              <a:t> theta, then squared it, and got A^2 e^{2 I theta}. This was all before I “animated” the answers and started the timer, and gave them 2 min.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Notes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err="1" smtClean="0">
                <a:latin typeface="Arial" charset="0"/>
                <a:ea typeface="ヒラギノ角ゴ Pro W3" charset="-128"/>
                <a:cs typeface="ヒラギノ角ゴ Pro W3" charset="-128"/>
              </a:rPr>
              <a:t>Ragole</a:t>
            </a:r>
            <a:r>
              <a:rPr lang="en-US" baseline="0" dirty="0" smtClean="0">
                <a:latin typeface="Arial" charset="0"/>
                <a:ea typeface="ヒラギノ角ゴ Pro W3" charset="-128"/>
                <a:cs typeface="ヒラギノ角ゴ Pro W3" charset="-128"/>
              </a:rPr>
              <a:t>: </a:t>
            </a:r>
            <a:r>
              <a:rPr lang="en-US" sz="1200" kern="1200" dirty="0" smtClean="0">
                <a:solidFill>
                  <a:schemeClr val="tx1"/>
                </a:solidFill>
                <a:latin typeface="+mn-lt"/>
                <a:ea typeface="ＭＳ Ｐゴシック" pitchFamily="-106" charset="-128"/>
                <a:cs typeface="ＭＳ Ｐゴシック" pitchFamily="-106" charset="-128"/>
              </a:rPr>
              <a:t>Now the students seem to be involved again.  They used the e^(</a:t>
            </a:r>
            <a:r>
              <a:rPr lang="en-US" sz="1200" kern="1200" dirty="0" err="1" smtClean="0">
                <a:solidFill>
                  <a:schemeClr val="tx1"/>
                </a:solidFill>
                <a:latin typeface="+mn-lt"/>
                <a:ea typeface="ＭＳ Ｐゴシック" pitchFamily="-106" charset="-128"/>
                <a:cs typeface="ＭＳ Ｐゴシック" pitchFamily="-106" charset="-128"/>
              </a:rPr>
              <a:t>i</a:t>
            </a:r>
            <a:r>
              <a:rPr lang="en-US" sz="1200" kern="1200" dirty="0" smtClean="0">
                <a:solidFill>
                  <a:schemeClr val="tx1"/>
                </a:solidFill>
                <a:latin typeface="+mn-lt"/>
                <a:ea typeface="ＭＳ Ｐゴシック" pitchFamily="-106" charset="-128"/>
                <a:cs typeface="ＭＳ Ｐゴシック" pitchFamily="-106" charset="-128"/>
              </a:rPr>
              <a:t>*theta) method with a couple of mistakes they caught along the way to the correct answer.</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latin typeface="Arial" charset="0"/>
                <a:ea typeface="ヒラギノ角ゴ Pro W3" charset="-128"/>
                <a:cs typeface="ヒラギノ角ゴ Pro W3" charset="-128"/>
              </a:rPr>
              <a:t>Rehn</a:t>
            </a:r>
            <a:r>
              <a:rPr lang="en-US" baseline="0" dirty="0" smtClean="0">
                <a:latin typeface="Arial" charset="0"/>
                <a:ea typeface="ヒラギノ角ゴ Pro W3" charset="-128"/>
                <a:cs typeface="ヒラギノ角ゴ Pro W3" charset="-128"/>
              </a:rPr>
              <a:t>: </a:t>
            </a:r>
            <a:r>
              <a:rPr lang="en-US" sz="1200" kern="1200" baseline="0" dirty="0" smtClean="0">
                <a:solidFill>
                  <a:schemeClr val="tx1"/>
                </a:solidFill>
                <a:latin typeface="+mn-lt"/>
                <a:ea typeface="ＭＳ Ｐゴシック" pitchFamily="-106" charset="-128"/>
                <a:cs typeface="ＭＳ Ｐゴシック" pitchFamily="-106" charset="-128"/>
              </a:rPr>
              <a:t>Two students in the back of the room</a:t>
            </a:r>
            <a:r>
              <a:rPr lang="en-US" sz="1200" kern="1200" dirty="0" smtClean="0">
                <a:solidFill>
                  <a:schemeClr val="tx1"/>
                </a:solidFill>
                <a:latin typeface="+mn-lt"/>
                <a:ea typeface="ＭＳ Ｐゴシック" pitchFamily="-106" charset="-128"/>
                <a:cs typeface="ＭＳ Ｐゴシック" pitchFamily="-106" charset="-128"/>
              </a:rPr>
              <a:t> quickly realized that they should rewrite it in terms of e^ stuff.</a:t>
            </a: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Originally from </a:t>
            </a:r>
            <a:r>
              <a:rPr lang="en-US" baseline="0" dirty="0" err="1" smtClean="0">
                <a:latin typeface="Arial" charset="0"/>
                <a:ea typeface="ヒラギノ角ゴ Pro W3" charset="-128"/>
                <a:cs typeface="ヒラギノ角ゴ Pro W3" charset="-128"/>
              </a:rPr>
              <a:t>Alysia</a:t>
            </a:r>
            <a:r>
              <a:rPr lang="en-US" baseline="0" dirty="0" smtClean="0">
                <a:latin typeface="Arial" charset="0"/>
                <a:ea typeface="ヒラギノ角ゴ Pro W3" charset="-128"/>
                <a:cs typeface="ヒラギノ角ゴ Pro W3" charset="-128"/>
              </a:rPr>
              <a:t> Marino</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latin typeface="Arial" charset="0"/>
                <a:ea typeface="ヒラギノ角ゴ Pro W3" charset="-128"/>
                <a:cs typeface="ヒラギノ角ゴ Pro W3" charset="-128"/>
              </a:rPr>
              <a:t>SP12:</a:t>
            </a:r>
            <a:r>
              <a:rPr lang="en-US" b="0" baseline="0" dirty="0" smtClean="0">
                <a:latin typeface="Arial" charset="0"/>
                <a:ea typeface="ヒラギノ角ゴ Pro W3" charset="-128"/>
                <a:cs typeface="ヒラギノ角ゴ Pro W3" charset="-128"/>
              </a:rPr>
              <a:t> </a:t>
            </a:r>
            <a:r>
              <a:rPr lang="en-US" sz="1200" kern="1200" dirty="0" smtClean="0">
                <a:solidFill>
                  <a:schemeClr val="tx1"/>
                </a:solidFill>
                <a:latin typeface="+mn-lt"/>
                <a:ea typeface="ＭＳ Ｐゴシック" pitchFamily="-106" charset="-128"/>
                <a:cs typeface="ＭＳ Ｐゴシック" pitchFamily="-106" charset="-128"/>
              </a:rPr>
              <a:t>Many</a:t>
            </a:r>
            <a:r>
              <a:rPr lang="en-US" sz="1200" kern="1200" baseline="0" dirty="0" smtClean="0">
                <a:solidFill>
                  <a:schemeClr val="tx1"/>
                </a:solidFill>
                <a:latin typeface="+mn-lt"/>
                <a:ea typeface="ＭＳ Ｐゴシック" pitchFamily="-106" charset="-128"/>
                <a:cs typeface="ＭＳ Ｐゴシック" pitchFamily="-106" charset="-128"/>
              </a:rPr>
              <a:t> of these complex numbers concept tests were used in SP12 as preliminary or augmenting questions for the tutorial “Complex Exponentials” (#04)</a:t>
            </a:r>
            <a:endParaRPr lang="en-US" sz="1200" b="0" kern="1200" baseline="0" dirty="0" smtClean="0">
              <a:solidFill>
                <a:schemeClr val="tx1"/>
              </a:solidFill>
              <a:latin typeface="+mn-lt"/>
              <a:ea typeface="ＭＳ Ｐゴシック" pitchFamily="-106" charset="-128"/>
              <a:cs typeface="ＭＳ Ｐゴシック" pitchFamily="-106"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b="1" baseline="0" dirty="0" smtClean="0">
              <a:latin typeface="Arial" charset="0"/>
              <a:ea typeface="ヒラギノ角ゴ Pro W3" charset="-128"/>
              <a:cs typeface="ヒラギノ角ゴ Pro W3" charset="-128"/>
            </a:endParaRPr>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Sol’n</a:t>
            </a:r>
            <a:r>
              <a:rPr lang="en-US" dirty="0" smtClean="0"/>
              <a:t> to previous question (AC12), From </a:t>
            </a:r>
            <a:r>
              <a:rPr lang="en-US" dirty="0" err="1"/>
              <a:t>Alysia</a:t>
            </a:r>
            <a:r>
              <a:rPr lang="en-US" dirty="0"/>
              <a:t> </a:t>
            </a:r>
            <a:r>
              <a:rPr lang="en-US" dirty="0" smtClean="0"/>
              <a:t>Marino,</a:t>
            </a:r>
            <a:r>
              <a:rPr lang="en-US" baseline="0" dirty="0" smtClean="0"/>
              <a:t> should increase the font size on this set of slides. )</a:t>
            </a:r>
            <a:endParaRPr lang="en-US" dirty="0"/>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Sol’n</a:t>
            </a:r>
            <a:r>
              <a:rPr lang="en-US" dirty="0" smtClean="0"/>
              <a:t> to previous question (AC12), From </a:t>
            </a:r>
            <a:r>
              <a:rPr lang="en-US" dirty="0" err="1" smtClean="0"/>
              <a:t>Alysia</a:t>
            </a:r>
            <a:r>
              <a:rPr lang="en-US" dirty="0" smtClean="0"/>
              <a:t> Marino,</a:t>
            </a:r>
            <a:r>
              <a:rPr lang="en-US" baseline="0" dirty="0" smtClean="0"/>
              <a:t> should increase the font size on this set of slides. )</a:t>
            </a:r>
            <a:endParaRPr lang="en-US" dirty="0"/>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Sol’n</a:t>
            </a:r>
            <a:r>
              <a:rPr lang="en-US" dirty="0" smtClean="0"/>
              <a:t> to previous question (AC12), From </a:t>
            </a:r>
            <a:r>
              <a:rPr lang="en-US" dirty="0" err="1" smtClean="0"/>
              <a:t>Alysia</a:t>
            </a:r>
            <a:r>
              <a:rPr lang="en-US" dirty="0" smtClean="0"/>
              <a:t> Marino,</a:t>
            </a:r>
            <a:r>
              <a:rPr lang="en-US" baseline="0" dirty="0" smtClean="0"/>
              <a:t> should increase the font size on this set of slides. )</a:t>
            </a:r>
            <a:endParaRPr lang="en-US" dirty="0"/>
          </a:p>
        </p:txBody>
      </p:sp>
      <p:sp>
        <p:nvSpPr>
          <p:cNvPr id="4" name="Slide Number Placeholder 3"/>
          <p:cNvSpPr>
            <a:spLocks noGrp="1"/>
          </p:cNvSpPr>
          <p:nvPr>
            <p:ph type="sldNum" sz="quarter" idx="10"/>
          </p:nvPr>
        </p:nvSpPr>
        <p:spPr/>
        <p:txBody>
          <a:bodyPr/>
          <a:lstStyle/>
          <a:p>
            <a:fld id="{A8212B17-E227-2342-A34B-7E899E4A44C3}" type="slidenum">
              <a:rPr lang="en-US" smtClean="0"/>
              <a:pPr/>
              <a:t>15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81449475"/>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Sol’n</a:t>
            </a:r>
            <a:r>
              <a:rPr lang="en-US" dirty="0" smtClean="0"/>
              <a:t> to previous question (AC12), From </a:t>
            </a:r>
            <a:r>
              <a:rPr lang="en-US" dirty="0" err="1" smtClean="0"/>
              <a:t>Alysia</a:t>
            </a:r>
            <a:r>
              <a:rPr lang="en-US" dirty="0" smtClean="0"/>
              <a:t> Marino,</a:t>
            </a:r>
            <a:r>
              <a:rPr lang="en-US" baseline="0" dirty="0" smtClean="0"/>
              <a:t> should increase the font size on this set of slides.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742A885-73C9-5443-9997-80308129F447}" type="slidenum">
              <a:rPr lang="en-US"/>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CONCEPTUAL</a:t>
            </a:r>
          </a:p>
          <a:p>
            <a:r>
              <a:rPr lang="en-US" baseline="0" dirty="0" smtClean="0"/>
              <a:t>Correct Answer: B</a:t>
            </a:r>
          </a:p>
          <a:p>
            <a:r>
              <a:rPr lang="en-US" baseline="0" dirty="0" smtClean="0"/>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r>
              <a:rPr lang="en-US" dirty="0" smtClean="0"/>
              <a:t>0, </a:t>
            </a:r>
            <a:r>
              <a:rPr lang="en-US" b="1" dirty="0" smtClean="0"/>
              <a:t>[[94]]</a:t>
            </a:r>
            <a:r>
              <a:rPr lang="en-US" dirty="0" smtClean="0"/>
              <a:t>, 3, 3,</a:t>
            </a:r>
            <a:r>
              <a:rPr lang="en-US" baseline="0" dirty="0" smtClean="0"/>
              <a:t> 0</a:t>
            </a:r>
          </a:p>
          <a:p>
            <a:r>
              <a:rPr lang="en-US" baseline="0" dirty="0" smtClean="0"/>
              <a:t>Asked twice during class (after discussion, possibly?)</a:t>
            </a:r>
          </a:p>
          <a:p>
            <a:r>
              <a:rPr lang="en-US" baseline="0" dirty="0" smtClean="0"/>
              <a:t>0, </a:t>
            </a:r>
            <a:r>
              <a:rPr lang="en-US" b="1" baseline="0" dirty="0" smtClean="0"/>
              <a:t>[[84]]</a:t>
            </a:r>
            <a:r>
              <a:rPr lang="en-US" baseline="0" dirty="0" smtClean="0"/>
              <a:t>, 16, 0, 0</a:t>
            </a:r>
          </a:p>
          <a:p>
            <a:r>
              <a:rPr lang="en-US" baseline="0" dirty="0" smtClean="0"/>
              <a:t>_______________________________</a:t>
            </a:r>
          </a:p>
          <a:p>
            <a:r>
              <a:rPr lang="en-US" b="1" baseline="0" dirty="0" smtClean="0"/>
              <a:t>Spring 2012 Comments</a:t>
            </a:r>
            <a:endParaRPr lang="en-US" b="0" baseline="0" dirty="0" smtClean="0"/>
          </a:p>
          <a:p>
            <a:r>
              <a:rPr lang="en-US" b="0" baseline="0" dirty="0" smtClean="0"/>
              <a:t>This question could be used in conjunction with the “Complex Impedance” tutorial (#05).  Issue with students is that, in this representation, the peak of the “leading” curve is physically to the left of the “lagging” curve.  It’s a graph versus time, so things happening to the left occur before things happening to the right.  We’ve found this inspires a lot of confusion, and that the representation of a rotating arrow in the complex plane is much more intuitive for answering these types of questions.</a:t>
            </a:r>
          </a:p>
          <a:p>
            <a:r>
              <a:rPr lang="en-US" b="0" baseline="0" dirty="0" smtClean="0"/>
              <a:t>==============================</a:t>
            </a:r>
            <a:endParaRPr lang="en-US" b="1" baseline="0" dirty="0" smtClean="0"/>
          </a:p>
          <a:p>
            <a:r>
              <a:rPr lang="en-US" baseline="0" dirty="0" smtClean="0"/>
              <a:t>Written by Mike </a:t>
            </a:r>
            <a:r>
              <a:rPr lang="en-US" baseline="0" dirty="0" err="1" smtClean="0"/>
              <a:t>Dubson</a:t>
            </a:r>
            <a:r>
              <a:rPr lang="en-US" baseline="0" dirty="0" smtClean="0"/>
              <a:t>, Sp12</a:t>
            </a:r>
          </a:p>
          <a:p>
            <a:endParaRPr lang="en-US" dirty="0" smtClean="0"/>
          </a:p>
        </p:txBody>
      </p:sp>
      <p:sp>
        <p:nvSpPr>
          <p:cNvPr id="4" name="Slide Number Placeholder 3"/>
          <p:cNvSpPr>
            <a:spLocks noGrp="1"/>
          </p:cNvSpPr>
          <p:nvPr>
            <p:ph type="sldNum" sz="quarter" idx="10"/>
          </p:nvPr>
        </p:nvSpPr>
        <p:spPr/>
        <p:txBody>
          <a:bodyPr/>
          <a:lstStyle/>
          <a:p>
            <a:fld id="{11CC17BD-B8F5-5B40-BFE8-AF3F29087FE2}" type="slidenum">
              <a:rPr lang="en-US" smtClean="0"/>
              <a:pPr/>
              <a:t>17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12303908"/>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a:t>
            </a:r>
          </a:p>
          <a:p>
            <a:r>
              <a:rPr lang="en-US" dirty="0" smtClean="0"/>
              <a:t>Correct Answer: A</a:t>
            </a:r>
          </a:p>
          <a:p>
            <a:r>
              <a:rPr lang="en-US" dirty="0" smtClean="0"/>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r>
              <a:rPr lang="en-US" b="1" dirty="0" smtClean="0"/>
              <a:t>[[97]]</a:t>
            </a:r>
            <a:r>
              <a:rPr lang="en-US" dirty="0" smtClean="0"/>
              <a:t>, 3</a:t>
            </a:r>
          </a:p>
          <a:p>
            <a:r>
              <a:rPr lang="en-US" dirty="0" smtClean="0"/>
              <a:t>_______________________________</a:t>
            </a:r>
          </a:p>
          <a:p>
            <a:r>
              <a:rPr lang="en-US" b="1" dirty="0" smtClean="0"/>
              <a:t>Spring 2012 Comments</a:t>
            </a:r>
          </a:p>
          <a:p>
            <a:r>
              <a:rPr lang="en-US" dirty="0" smtClean="0"/>
              <a:t>This question was also adapted into the “Linear Operators” tutorial (#09).</a:t>
            </a:r>
          </a:p>
          <a:p>
            <a:endParaRPr lang="en-US" dirty="0" smtClean="0"/>
          </a:p>
          <a:p>
            <a:r>
              <a:rPr lang="en-US" dirty="0" smtClean="0"/>
              <a:t>==============================</a:t>
            </a:r>
          </a:p>
          <a:p>
            <a:r>
              <a:rPr lang="en-US" dirty="0" smtClean="0"/>
              <a:t>Written</a:t>
            </a:r>
            <a:r>
              <a:rPr lang="en-US" baseline="0" dirty="0" smtClean="0"/>
              <a:t> by Mike </a:t>
            </a:r>
            <a:r>
              <a:rPr lang="en-US" baseline="0" dirty="0" err="1" smtClean="0"/>
              <a:t>Dubson</a:t>
            </a:r>
            <a:r>
              <a:rPr lang="en-US" baseline="0" dirty="0" smtClean="0"/>
              <a:t>, Sp12</a:t>
            </a:r>
            <a:endParaRPr lang="en-US" dirty="0" smtClean="0"/>
          </a:p>
        </p:txBody>
      </p:sp>
      <p:sp>
        <p:nvSpPr>
          <p:cNvPr id="4" name="Slide Number Placeholder 3"/>
          <p:cNvSpPr>
            <a:spLocks noGrp="1"/>
          </p:cNvSpPr>
          <p:nvPr>
            <p:ph type="sldNum" sz="quarter" idx="10"/>
          </p:nvPr>
        </p:nvSpPr>
        <p:spPr/>
        <p:txBody>
          <a:bodyPr/>
          <a:lstStyle/>
          <a:p>
            <a:fld id="{11CC17BD-B8F5-5B40-BFE8-AF3F29087FE2}" type="slidenum">
              <a:rPr lang="en-US" smtClean="0"/>
              <a:pPr/>
              <a:t>18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54306025"/>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a:t>
            </a:r>
          </a:p>
          <a:p>
            <a:r>
              <a:rPr lang="en-US" dirty="0" smtClean="0"/>
              <a:t>Correct Answer: C</a:t>
            </a:r>
          </a:p>
          <a:p>
            <a:r>
              <a:rPr lang="en-US" dirty="0" smtClean="0"/>
              <a:t>_______________________________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r>
              <a:rPr lang="en-US" dirty="0" smtClean="0"/>
              <a:t>0, 0, </a:t>
            </a:r>
            <a:r>
              <a:rPr lang="en-US" b="1" dirty="0" smtClean="0"/>
              <a:t>[[84]]</a:t>
            </a:r>
            <a:r>
              <a:rPr lang="en-US" dirty="0" smtClean="0"/>
              <a:t>,</a:t>
            </a:r>
            <a:r>
              <a:rPr lang="en-US" baseline="0" dirty="0" smtClean="0"/>
              <a:t> 6, 9</a:t>
            </a:r>
          </a:p>
          <a:p>
            <a:r>
              <a:rPr lang="en-US" baseline="0" dirty="0" smtClean="0"/>
              <a:t>_______________________________</a:t>
            </a:r>
          </a:p>
          <a:p>
            <a:r>
              <a:rPr lang="en-US" b="1" baseline="0" dirty="0" smtClean="0"/>
              <a:t>Spring 2012 Comments</a:t>
            </a:r>
          </a:p>
          <a:p>
            <a:r>
              <a:rPr lang="en-US" baseline="0" dirty="0" smtClean="0"/>
              <a:t>This question can be used in conjunction with the “Complex Impedance” tutorial (#05)</a:t>
            </a:r>
          </a:p>
          <a:p>
            <a:endParaRPr lang="en-US" baseline="0" dirty="0" smtClean="0"/>
          </a:p>
          <a:p>
            <a:r>
              <a:rPr lang="en-US" baseline="0" dirty="0" smtClean="0"/>
              <a:t>=============================</a:t>
            </a:r>
          </a:p>
          <a:p>
            <a:r>
              <a:rPr lang="en-US" baseline="0" dirty="0" smtClean="0"/>
              <a:t>Written by Mike </a:t>
            </a:r>
            <a:r>
              <a:rPr lang="en-US" baseline="0" dirty="0" err="1" smtClean="0"/>
              <a:t>Dubson</a:t>
            </a:r>
            <a:r>
              <a:rPr lang="en-US" baseline="0" dirty="0" smtClean="0"/>
              <a:t>, Sp12</a:t>
            </a:r>
          </a:p>
          <a:p>
            <a:endParaRPr lang="en-US" dirty="0" smtClean="0"/>
          </a:p>
        </p:txBody>
      </p:sp>
      <p:sp>
        <p:nvSpPr>
          <p:cNvPr id="4" name="Slide Number Placeholder 3"/>
          <p:cNvSpPr>
            <a:spLocks noGrp="1"/>
          </p:cNvSpPr>
          <p:nvPr>
            <p:ph type="sldNum" sz="quarter" idx="10"/>
          </p:nvPr>
        </p:nvSpPr>
        <p:spPr/>
        <p:txBody>
          <a:bodyPr/>
          <a:lstStyle/>
          <a:p>
            <a:fld id="{11CC17BD-B8F5-5B40-BFE8-AF3F29087FE2}" type="slidenum">
              <a:rPr lang="en-US" smtClean="0"/>
              <a:pPr/>
              <a:t>19</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7873180"/>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a:t>
            </a:r>
          </a:p>
          <a:p>
            <a:r>
              <a:rPr lang="en-US" dirty="0" smtClean="0"/>
              <a:t>Correct Answer: D</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_______________________________</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r>
              <a:rPr lang="en-US" dirty="0" smtClean="0"/>
              <a:t>0, 13, 0,</a:t>
            </a:r>
            <a:r>
              <a:rPr lang="en-US" b="1" dirty="0" smtClean="0"/>
              <a:t> [[88]]</a:t>
            </a:r>
            <a:r>
              <a:rPr lang="en-US" dirty="0" smtClean="0"/>
              <a:t>, 0</a:t>
            </a:r>
          </a:p>
          <a:p>
            <a:endParaRPr lang="en-US" dirty="0" smtClean="0"/>
          </a:p>
          <a:p>
            <a:r>
              <a:rPr lang="en-US" dirty="0" smtClean="0"/>
              <a:t>This question can be used in conjunction with</a:t>
            </a:r>
            <a:r>
              <a:rPr lang="en-US" baseline="0" dirty="0" smtClean="0"/>
              <a:t> the “Complex Impedance” tutorial (#05).</a:t>
            </a:r>
            <a:endParaRPr lang="en-US" dirty="0" smtClean="0"/>
          </a:p>
          <a:p>
            <a:endParaRPr lang="en-US" dirty="0" smtClean="0"/>
          </a:p>
          <a:p>
            <a:r>
              <a:rPr lang="en-US" dirty="0" smtClean="0"/>
              <a:t>=============================</a:t>
            </a:r>
          </a:p>
          <a:p>
            <a:r>
              <a:rPr lang="en-US" dirty="0" smtClean="0"/>
              <a:t>Written</a:t>
            </a:r>
            <a:r>
              <a:rPr lang="en-US" baseline="0" dirty="0" smtClean="0"/>
              <a:t> by Mike </a:t>
            </a:r>
            <a:r>
              <a:rPr lang="en-US" baseline="0" dirty="0" err="1" smtClean="0"/>
              <a:t>Dubson</a:t>
            </a:r>
            <a:r>
              <a:rPr lang="en-US" baseline="0" dirty="0" smtClean="0"/>
              <a:t>, Sp12</a:t>
            </a:r>
          </a:p>
          <a:p>
            <a:endParaRPr lang="en-US" dirty="0"/>
          </a:p>
        </p:txBody>
      </p:sp>
      <p:sp>
        <p:nvSpPr>
          <p:cNvPr id="4" name="Slide Number Placeholder 3"/>
          <p:cNvSpPr>
            <a:spLocks noGrp="1"/>
          </p:cNvSpPr>
          <p:nvPr>
            <p:ph type="sldNum" sz="quarter" idx="10"/>
          </p:nvPr>
        </p:nvSpPr>
        <p:spPr/>
        <p:txBody>
          <a:bodyPr/>
          <a:lstStyle/>
          <a:p>
            <a:fld id="{11CC17BD-B8F5-5B40-BFE8-AF3F29087FE2}" type="slidenum">
              <a:rPr lang="en-US" smtClean="0"/>
              <a:pPr/>
              <a:t>20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9868120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Correct Answer: A</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______________________________</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11</a:t>
            </a:r>
          </a:p>
          <a:p>
            <a:endParaRPr lang="en-US" b="1" dirty="0" smtClean="0"/>
          </a:p>
          <a:p>
            <a:r>
              <a:rPr lang="en-US" b="1" dirty="0" smtClean="0"/>
              <a:t>[[87]]</a:t>
            </a:r>
            <a:r>
              <a:rPr lang="en-US" dirty="0" smtClean="0"/>
              <a:t>,13,0,0, 0</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Sp12</a:t>
            </a:r>
            <a:r>
              <a:rPr lang="en-US" baseline="0" dirty="0" smtClean="0"/>
              <a:t> (MD) Lecture 9</a:t>
            </a:r>
            <a:endParaRPr lang="en-US" baseline="0" dirty="0" smtClean="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latin typeface="Arial" charset="0"/>
                <a:ea typeface="ヒラギノ角ゴ Pro W3" charset="-128"/>
                <a:cs typeface="ヒラギノ角ゴ Pro W3" charset="-128"/>
              </a:rPr>
              <a:t>[[94]]</a:t>
            </a:r>
            <a:r>
              <a:rPr lang="en-US" dirty="0" smtClean="0">
                <a:latin typeface="Arial" charset="0"/>
                <a:ea typeface="ヒラギノ角ゴ Pro W3" charset="-128"/>
                <a:cs typeface="ヒラギノ角ゴ Pro W3" charset="-128"/>
              </a:rPr>
              <a:t>,</a:t>
            </a:r>
            <a:r>
              <a:rPr lang="en-US" baseline="0" dirty="0" smtClean="0">
                <a:latin typeface="Arial" charset="0"/>
                <a:ea typeface="ヒラギノ角ゴ Pro W3" charset="-128"/>
                <a:cs typeface="ヒラギノ角ゴ Pro W3" charset="-128"/>
              </a:rPr>
              <a:t> 0, 0, 6, 0</a:t>
            </a:r>
            <a:endParaRPr lang="en-US" dirty="0" smtClean="0">
              <a:latin typeface="Arial" charset="0"/>
              <a:ea typeface="ヒラギノ角ゴ Pro W3" charset="-128"/>
              <a:cs typeface="ヒラギノ角ゴ Pro W3" charset="-128"/>
            </a:endParaRPr>
          </a:p>
          <a:p>
            <a:r>
              <a:rPr lang="en-US" dirty="0" smtClean="0"/>
              <a:t>______________________________</a:t>
            </a:r>
          </a:p>
          <a:p>
            <a:r>
              <a:rPr lang="en-US" b="1" dirty="0" smtClean="0"/>
              <a:t>Fall</a:t>
            </a:r>
            <a:r>
              <a:rPr lang="en-US" b="1" baseline="0" dirty="0" smtClean="0"/>
              <a:t> 2011 Comments</a:t>
            </a:r>
            <a:endParaRPr lang="en-US" b="1" dirty="0" smtClean="0"/>
          </a:p>
          <a:p>
            <a:r>
              <a:rPr lang="en-US" dirty="0" smtClean="0"/>
              <a:t>This</a:t>
            </a:r>
            <a:r>
              <a:rPr lang="en-US" baseline="0" dirty="0" smtClean="0"/>
              <a:t> started off much more incorrect, the discussion really helped. (Just 1.5 minutes)  There was considerable confusion at one table about what </a:t>
            </a:r>
            <a:br>
              <a:rPr lang="en-US" baseline="0" dirty="0" smtClean="0"/>
            </a:br>
            <a:r>
              <a:rPr lang="en-US" baseline="0" dirty="0" smtClean="0"/>
              <a:t>“0+” means (so, they wanted to pick D)  There was also some difficulty for some people to articulate WHY it’s still zero for a while. I used this to set up the quantitative solution to this problem.</a:t>
            </a:r>
          </a:p>
          <a:p>
            <a:endParaRPr lang="en-US" baseline="0" dirty="0" smtClean="0"/>
          </a:p>
          <a:p>
            <a:r>
              <a:rPr lang="en-US" baseline="0" dirty="0" smtClean="0"/>
              <a:t>Notes</a:t>
            </a:r>
          </a:p>
          <a:p>
            <a:r>
              <a:rPr lang="en-US" b="1" dirty="0" smtClean="0"/>
              <a:t>Ragole</a:t>
            </a:r>
            <a:r>
              <a:rPr lang="en-US" dirty="0" smtClean="0"/>
              <a:t>:</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students answered that the change in current will cause a back EMF to resist any current flow, answered I=0.  When I asked further about V across the inductor, they answered it was 0, as well.</a:t>
            </a:r>
          </a:p>
          <a:p>
            <a:endParaRPr lang="en-US" b="1" dirty="0" smtClean="0"/>
          </a:p>
          <a:p>
            <a:r>
              <a:rPr lang="en-US" b="1" dirty="0" smtClean="0"/>
              <a:t>Rehn</a:t>
            </a:r>
            <a:r>
              <a:rPr lang="en-US" dirty="0" smtClean="0"/>
              <a:t>: I</a:t>
            </a:r>
            <a:r>
              <a:rPr lang="en-US" sz="1200" kern="1200" dirty="0" smtClean="0">
                <a:solidFill>
                  <a:schemeClr val="tx1"/>
                </a:solidFill>
                <a:latin typeface="+mn-lt"/>
                <a:ea typeface="ＭＳ Ｐゴシック" pitchFamily="-106" charset="-128"/>
                <a:cs typeface="ＭＳ Ｐゴシック" pitchFamily="-106" charset="-128"/>
              </a:rPr>
              <a:t> heard one student argue that if I ≠ 0 at t=0, we would get EMF = ∞, and therefore we have to have I = 0 at first.</a:t>
            </a:r>
            <a:endParaRPr lang="en-US" sz="1200" b="0" kern="1200" dirty="0" smtClean="0">
              <a:solidFill>
                <a:schemeClr val="tx1"/>
              </a:solidFill>
              <a:latin typeface="+mn-lt"/>
              <a:ea typeface="ＭＳ Ｐゴシック" pitchFamily="-106" charset="-128"/>
              <a:cs typeface="ＭＳ Ｐゴシック" pitchFamily="-106" charset="-128"/>
            </a:endParaRP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0" kern="1200" dirty="0" smtClean="0">
                <a:solidFill>
                  <a:schemeClr val="tx1"/>
                </a:solidFill>
                <a:latin typeface="+mn-lt"/>
                <a:ea typeface="ＭＳ Ｐゴシック" pitchFamily="-106" charset="-128"/>
                <a:cs typeface="ＭＳ Ｐゴシック" pitchFamily="-106" charset="-128"/>
              </a:rPr>
              <a:t>=============================</a:t>
            </a:r>
            <a:endParaRPr lang="en-US" sz="1200" b="1" kern="1200" dirty="0" smtClean="0">
              <a:solidFill>
                <a:schemeClr val="tx1"/>
              </a:solidFill>
              <a:latin typeface="+mn-lt"/>
              <a:ea typeface="ＭＳ Ｐゴシック" pitchFamily="-106" charset="-128"/>
              <a:cs typeface="ＭＳ Ｐゴシック" pitchFamily="-106" charset="-128"/>
            </a:endParaRP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59241589"/>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MATH/PHYSICS</a:t>
            </a:r>
          </a:p>
          <a:p>
            <a:r>
              <a:rPr lang="en-US" dirty="0" smtClean="0"/>
              <a:t>Correct</a:t>
            </a:r>
            <a:r>
              <a:rPr lang="en-US" baseline="0" dirty="0" smtClean="0"/>
              <a:t> Answer: B</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_______________________________</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11</a:t>
            </a:r>
            <a:endParaRPr lang="en-US" baseline="0" dirty="0" smtClean="0">
              <a:ea typeface="ヒラギノ角ゴ Pro W3" charset="-128"/>
              <a:cs typeface="ヒラギノ角ゴ Pro W3" charset="-128"/>
            </a:endParaRPr>
          </a:p>
          <a:p>
            <a:r>
              <a:rPr lang="en-US" baseline="0" dirty="0" smtClean="0"/>
              <a:t>0, </a:t>
            </a:r>
            <a:r>
              <a:rPr lang="en-US" b="1" baseline="0" dirty="0" smtClean="0"/>
              <a:t>[[91]]</a:t>
            </a:r>
            <a:r>
              <a:rPr lang="en-US" baseline="0" dirty="0" smtClean="0"/>
              <a:t>, 3, 0, 0</a:t>
            </a:r>
          </a:p>
          <a:p>
            <a:endParaRPr lang="en-US" baseline="0" dirty="0" smtClean="0"/>
          </a:p>
          <a:p>
            <a:r>
              <a:rPr lang="en-US" baseline="0" dirty="0" smtClean="0"/>
              <a:t>This question can be used in conjunction with the “Complex Impedance” tutorial (#05).</a:t>
            </a:r>
          </a:p>
          <a:p>
            <a:r>
              <a:rPr lang="en-US" baseline="0" dirty="0" smtClean="0"/>
              <a:t>=============================</a:t>
            </a:r>
          </a:p>
          <a:p>
            <a:r>
              <a:rPr lang="en-US" baseline="0" dirty="0" smtClean="0"/>
              <a:t>Written by Mike </a:t>
            </a:r>
            <a:r>
              <a:rPr lang="en-US" baseline="0" dirty="0" err="1" smtClean="0"/>
              <a:t>Dubson</a:t>
            </a:r>
            <a:r>
              <a:rPr lang="en-US" baseline="0" dirty="0" smtClean="0"/>
              <a:t>, Sp12</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CC17BD-B8F5-5B40-BFE8-AF3F29087FE2}" type="slidenum">
              <a:rPr lang="en-US" smtClean="0"/>
              <a:pPr/>
              <a:t>21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29794466"/>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MATH</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B</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12</a:t>
            </a:r>
          </a:p>
          <a:p>
            <a:r>
              <a:rPr lang="en-US" dirty="0" smtClean="0"/>
              <a:t>0, </a:t>
            </a:r>
            <a:r>
              <a:rPr lang="en-US" b="1" dirty="0" smtClean="0"/>
              <a:t>[[92]]</a:t>
            </a:r>
            <a:r>
              <a:rPr lang="en-US" dirty="0" smtClean="0"/>
              <a:t>, 4, 4</a:t>
            </a:r>
          </a:p>
          <a:p>
            <a:r>
              <a:rPr lang="en-US" dirty="0" smtClean="0"/>
              <a:t>______________________________</a:t>
            </a:r>
          </a:p>
          <a:p>
            <a:r>
              <a:rPr lang="en-US" b="1" dirty="0" smtClean="0"/>
              <a:t>Fall 2011 Comments</a:t>
            </a:r>
          </a:p>
          <a:p>
            <a:r>
              <a:rPr lang="en-US" dirty="0" smtClean="0"/>
              <a:t>Again animated so they would start. I suggested they could</a:t>
            </a:r>
            <a:r>
              <a:rPr lang="en-US" baseline="0" dirty="0" smtClean="0"/>
              <a:t> use EITHER method from previous problem (AC12). </a:t>
            </a:r>
          </a:p>
          <a:p>
            <a:r>
              <a:rPr lang="en-US" baseline="0" dirty="0" smtClean="0"/>
              <a:t>I solved it on the board after using (1+i)=</a:t>
            </a:r>
            <a:r>
              <a:rPr lang="en-US" baseline="0" dirty="0" err="1" smtClean="0"/>
              <a:t>Sqrt</a:t>
            </a:r>
            <a:r>
              <a:rPr lang="en-US" baseline="0" dirty="0" smtClean="0"/>
              <a:t>[2]e^{I pi/4}, to get </a:t>
            </a:r>
          </a:p>
          <a:p>
            <a:r>
              <a:rPr lang="en-US" baseline="0" dirty="0" smtClean="0"/>
              <a:t>Answer B</a:t>
            </a:r>
          </a:p>
          <a:p>
            <a:r>
              <a:rPr lang="en-US" baseline="0" dirty="0" smtClean="0"/>
              <a:t>I pointed out that this “negative” phase was characteristic of having +</a:t>
            </a:r>
            <a:r>
              <a:rPr lang="en-US" baseline="0" dirty="0" err="1" smtClean="0"/>
              <a:t>a+bi</a:t>
            </a:r>
            <a:r>
              <a:rPr lang="en-US" baseline="0" dirty="0" smtClean="0"/>
              <a:t> in denominator, foreshadowing the algebra for the LR circuit coming next. </a:t>
            </a:r>
          </a:p>
          <a:p>
            <a:endParaRPr lang="en-US" baseline="0" dirty="0" smtClean="0"/>
          </a:p>
          <a:p>
            <a:r>
              <a:rPr lang="en-US" dirty="0" smtClean="0"/>
              <a:t>LA Notes:</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Students started off struggling, but resumed with the exponential method but again tripped up a bit on converting (1-i) or doing the division.  They ended up arriving at the correct answer.</a:t>
            </a:r>
            <a:endParaRPr lang="en-US" baseline="0" dirty="0" smtClean="0"/>
          </a:p>
          <a:p>
            <a:r>
              <a:rPr lang="en-US" dirty="0" smtClean="0"/>
              <a:t>==============================</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1720134"/>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Correct Answer: B</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err="1" smtClean="0">
                <a:latin typeface="Arial" charset="0"/>
                <a:ea typeface="ヒラギノ角ゴ Pro W3" charset="-128"/>
                <a:cs typeface="ヒラギノ角ゴ Pro W3" charset="-128"/>
              </a:rPr>
              <a:t>Phys</a:t>
            </a:r>
            <a:r>
              <a:rPr lang="en-US" dirty="0" smtClean="0">
                <a:latin typeface="Arial" charset="0"/>
                <a:ea typeface="ヒラギノ角ゴ Pro W3" charset="-128"/>
                <a:cs typeface="ヒラギノ角ゴ Pro W3" charset="-128"/>
              </a:rPr>
              <a:t> 3320, Fa11</a:t>
            </a:r>
            <a:r>
              <a:rPr lang="en-US" baseline="0" dirty="0" smtClean="0">
                <a:latin typeface="Arial" charset="0"/>
                <a:ea typeface="ヒラギノ角ゴ Pro W3" charset="-128"/>
                <a:cs typeface="ヒラギノ角ゴ Pro W3" charset="-128"/>
              </a:rPr>
              <a:t> (SJP) Lecture #12</a:t>
            </a:r>
          </a:p>
          <a:p>
            <a:r>
              <a:rPr lang="en-US" dirty="0" smtClean="0"/>
              <a:t>38, </a:t>
            </a:r>
            <a:r>
              <a:rPr lang="en-US" b="1" dirty="0" smtClean="0"/>
              <a:t>[[63]]</a:t>
            </a:r>
            <a:r>
              <a:rPr lang="en-US" dirty="0" smtClean="0"/>
              <a:t>, 0,0  (end</a:t>
            </a:r>
            <a:r>
              <a:rPr lang="en-US" baseline="0" dirty="0" smtClean="0"/>
              <a:t> of class)</a:t>
            </a:r>
            <a:endParaRPr lang="en-US" dirty="0" smtClean="0"/>
          </a:p>
          <a:p>
            <a:r>
              <a:rPr lang="en-US" dirty="0" smtClean="0"/>
              <a:t>AND</a:t>
            </a:r>
          </a:p>
          <a:p>
            <a:r>
              <a:rPr lang="en-US" dirty="0" err="1" smtClean="0"/>
              <a:t>Phys</a:t>
            </a:r>
            <a:r>
              <a:rPr lang="en-US" dirty="0" smtClean="0"/>
              <a:t> 3320 Fa11 SJP </a:t>
            </a:r>
            <a:r>
              <a:rPr lang="en-US" dirty="0" err="1" smtClean="0"/>
              <a:t>Lect</a:t>
            </a:r>
            <a:r>
              <a:rPr lang="en-US" dirty="0" smtClean="0"/>
              <a:t> 13</a:t>
            </a:r>
          </a:p>
          <a:p>
            <a:r>
              <a:rPr lang="en-US" dirty="0" smtClean="0"/>
              <a:t>42, </a:t>
            </a:r>
            <a:r>
              <a:rPr lang="en-US" b="1" dirty="0" smtClean="0"/>
              <a:t>[[58]]</a:t>
            </a:r>
            <a:r>
              <a:rPr lang="en-US" dirty="0" smtClean="0"/>
              <a:t>, 0,0,0  (beginning of class) </a:t>
            </a:r>
          </a:p>
          <a:p>
            <a:r>
              <a:rPr lang="en-US" dirty="0" smtClean="0"/>
              <a:t>______________________________</a:t>
            </a:r>
          </a:p>
          <a:p>
            <a:r>
              <a:rPr lang="en-US" b="1" dirty="0" smtClean="0"/>
              <a:t>Fall 2011 Comments</a:t>
            </a:r>
          </a:p>
          <a:p>
            <a:endParaRPr lang="en-US" dirty="0" smtClean="0"/>
          </a:p>
          <a:p>
            <a:r>
              <a:rPr lang="en-US" b="1" dirty="0" smtClean="0"/>
              <a:t>Lecture 13</a:t>
            </a:r>
            <a:r>
              <a:rPr lang="en-US" b="1" baseline="0" dirty="0" smtClean="0"/>
              <a:t> </a:t>
            </a:r>
            <a:r>
              <a:rPr lang="en-US" baseline="0" dirty="0" smtClean="0"/>
              <a:t>(beginning of class):</a:t>
            </a:r>
            <a:endParaRPr lang="en-US" dirty="0" smtClean="0"/>
          </a:p>
          <a:p>
            <a:r>
              <a:rPr lang="en-US" dirty="0" smtClean="0"/>
              <a:t>Answer is B, lagging. I think of</a:t>
            </a:r>
            <a:r>
              <a:rPr lang="en-US" baseline="0" dirty="0" smtClean="0"/>
              <a:t> it by asking myself, “The voltage peaks at t=0. When does the current peak?” And the answer is, at a small POSITIVE time, i.e. later. So, it’s “losing the race”, it’s lagging. </a:t>
            </a:r>
          </a:p>
          <a:p>
            <a:endParaRPr lang="en-US" baseline="0" dirty="0" smtClean="0"/>
          </a:p>
          <a:p>
            <a:r>
              <a:rPr lang="en-US" baseline="0" dirty="0" smtClean="0"/>
              <a:t>When discussing this with the class, I learned why so many vote leading. If you PLOT I(t), the graph of it is “shifted to the right”, so in a sense, it looks like it’s “ahead” or “leading”. So, it’s pretty easy to understand how confusing this can be. I let several students try to articulate their reasoning so that we could hear multiple ways of thinking about it (although, they all pretty much boil down to my argument above, I think) </a:t>
            </a:r>
          </a:p>
          <a:p>
            <a:endParaRPr lang="en-US" baseline="0" dirty="0" smtClean="0"/>
          </a:p>
          <a:p>
            <a:r>
              <a:rPr lang="en-US" baseline="0" dirty="0" smtClean="0"/>
              <a:t>Notes</a:t>
            </a:r>
            <a:endParaRPr lang="en-US" sz="1200" b="1" kern="1200" dirty="0" smtClean="0">
              <a:solidFill>
                <a:schemeClr val="tx1"/>
              </a:solidFill>
              <a:latin typeface="+mn-lt"/>
              <a:ea typeface="ＭＳ Ｐゴシック" pitchFamily="-106" charset="-128"/>
              <a:cs typeface="ＭＳ Ｐゴシック" pitchFamily="-106" charset="-128"/>
            </a:endParaRPr>
          </a:p>
          <a:p>
            <a:r>
              <a:rPr lang="en-US" sz="1200" b="1" kern="1200" dirty="0" err="1" smtClean="0">
                <a:solidFill>
                  <a:schemeClr val="tx1"/>
                </a:solidFill>
                <a:latin typeface="+mn-lt"/>
                <a:ea typeface="ＭＳ Ｐゴシック" pitchFamily="-106" charset="-128"/>
                <a:cs typeface="ＭＳ Ｐゴシック" pitchFamily="-106" charset="-128"/>
              </a:rPr>
              <a:t>Ragole</a:t>
            </a:r>
            <a:r>
              <a:rPr lang="en-US" sz="1200" b="1" kern="1200" dirty="0" smtClean="0">
                <a:solidFill>
                  <a:schemeClr val="tx1"/>
                </a:solidFill>
                <a:latin typeface="+mn-lt"/>
                <a:ea typeface="ＭＳ Ｐゴシック" pitchFamily="-106" charset="-128"/>
                <a:cs typeface="ＭＳ Ｐゴシック" pitchFamily="-106" charset="-128"/>
              </a:rPr>
              <a:t>:</a:t>
            </a:r>
            <a:r>
              <a:rPr lang="en-US" sz="1200" b="0" kern="1200" dirty="0" smtClean="0">
                <a:solidFill>
                  <a:schemeClr val="tx1"/>
                </a:solidFill>
                <a:latin typeface="+mn-lt"/>
                <a:ea typeface="ＭＳ Ｐゴシック" pitchFamily="-106" charset="-128"/>
                <a:cs typeface="ＭＳ Ｐゴシック" pitchFamily="-106" charset="-128"/>
              </a:rPr>
              <a:t> There was mainly confusion on language and the students ended up saying leading.  They seemed to understand after we discussed as a class.</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There were arguments on both sides here, and it was definitely worthwhile to confront this issue in class.</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Baily: </a:t>
            </a:r>
            <a:r>
              <a:rPr lang="en-US" sz="1200" b="0" kern="1200" dirty="0" smtClean="0">
                <a:solidFill>
                  <a:schemeClr val="tx1"/>
                </a:solidFill>
                <a:latin typeface="+mn-lt"/>
                <a:ea typeface="ＭＳ Ｐゴシック" pitchFamily="-106" charset="-128"/>
                <a:cs typeface="ＭＳ Ｐゴシック" pitchFamily="-106" charset="-128"/>
              </a:rPr>
              <a:t>Phasor diagrams work particularly well for sorting out these issues.</a:t>
            </a:r>
          </a:p>
          <a:p>
            <a:r>
              <a:rPr lang="en-US" sz="1200" b="0" kern="1200" dirty="0" smtClean="0">
                <a:solidFill>
                  <a:schemeClr val="tx1"/>
                </a:solidFill>
                <a:latin typeface="+mn-lt"/>
                <a:ea typeface="ＭＳ Ｐゴシック" pitchFamily="-106" charset="-128"/>
                <a:cs typeface="ＭＳ Ｐゴシック" pitchFamily="-106" charset="-128"/>
              </a:rPr>
              <a:t>===================================</a:t>
            </a:r>
          </a:p>
          <a:p>
            <a:r>
              <a:rPr lang="en-US" sz="1200" b="0" kern="1200" dirty="0" smtClean="0">
                <a:solidFill>
                  <a:schemeClr val="tx1"/>
                </a:solidFill>
                <a:latin typeface="+mn-lt"/>
                <a:ea typeface="ＭＳ Ｐゴシック" pitchFamily="-106" charset="-128"/>
                <a:cs typeface="ＭＳ Ｐゴシック" pitchFamily="-106" charset="-128"/>
              </a:rPr>
              <a:t/>
            </a:r>
            <a:br>
              <a:rPr lang="en-US" sz="1200" b="0" kern="1200" dirty="0" smtClean="0">
                <a:solidFill>
                  <a:schemeClr val="tx1"/>
                </a:solidFill>
                <a:latin typeface="+mn-lt"/>
                <a:ea typeface="ＭＳ Ｐゴシック" pitchFamily="-106" charset="-128"/>
                <a:cs typeface="ＭＳ Ｐゴシック" pitchFamily="-106" charset="-128"/>
              </a:rPr>
            </a:br>
            <a:endParaRPr lang="en-US" sz="1200" b="0" kern="1200" dirty="0" smtClean="0">
              <a:solidFill>
                <a:schemeClr val="tx1"/>
              </a:solidFill>
              <a:latin typeface="+mn-lt"/>
              <a:ea typeface="ＭＳ Ｐゴシック" pitchFamily="-106" charset="-128"/>
              <a:cs typeface="ＭＳ Ｐゴシック" pitchFamily="-106" charset="-128"/>
            </a:endParaRPr>
          </a:p>
          <a:p>
            <a:endParaRPr lang="en-US" sz="1200" b="0" kern="1200" dirty="0" smtClean="0">
              <a:solidFill>
                <a:schemeClr val="tx1"/>
              </a:solidFill>
              <a:latin typeface="+mn-lt"/>
              <a:ea typeface="ＭＳ Ｐゴシック" pitchFamily="-106" charset="-128"/>
              <a:cs typeface="ＭＳ Ｐゴシック" pitchFamily="-106" charset="-128"/>
            </a:endParaRPr>
          </a:p>
          <a:p>
            <a:endParaRPr lang="en-US" sz="1200" b="0" kern="1200" dirty="0" smtClean="0">
              <a:solidFill>
                <a:schemeClr val="tx1"/>
              </a:solidFill>
              <a:latin typeface="+mn-lt"/>
              <a:ea typeface="ＭＳ Ｐゴシック" pitchFamily="-106" charset="-128"/>
              <a:cs typeface="ＭＳ Ｐゴシック" pitchFamily="-106" charset="-128"/>
            </a:endParaRPr>
          </a:p>
          <a:p>
            <a:endParaRPr lang="en-US"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23</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73485130"/>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Class: MATH/PHYSICS</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Correct</a:t>
            </a:r>
            <a:r>
              <a:rPr lang="en-US" baseline="0" dirty="0" smtClean="0"/>
              <a:t> Answer: A</a:t>
            </a: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Fa11 (SJP) Lecture 13</a:t>
            </a:r>
            <a:endParaRPr lang="en-US" dirty="0" smtClean="0">
              <a:ea typeface="ＭＳ Ｐゴシック" charset="-128"/>
              <a:cs typeface="ＭＳ Ｐゴシック" charset="-128"/>
            </a:endParaRPr>
          </a:p>
          <a:p>
            <a:pPr eaLnBrk="1" hangingPunct="1"/>
            <a:r>
              <a:rPr lang="en-US" b="1" dirty="0" smtClean="0">
                <a:ea typeface="ＭＳ Ｐゴシック" charset="-128"/>
                <a:cs typeface="ＭＳ Ｐゴシック" charset="-128"/>
              </a:rPr>
              <a:t>[[52]]</a:t>
            </a:r>
            <a:r>
              <a:rPr lang="en-US" dirty="0" smtClean="0">
                <a:ea typeface="ＭＳ Ｐゴシック" charset="-128"/>
                <a:cs typeface="ＭＳ Ｐゴシック" charset="-128"/>
              </a:rPr>
              <a:t>,</a:t>
            </a:r>
            <a:r>
              <a:rPr lang="en-US" baseline="0" dirty="0" smtClean="0">
                <a:ea typeface="ＭＳ Ｐゴシック" charset="-128"/>
                <a:cs typeface="ＭＳ Ｐゴシック" charset="-128"/>
              </a:rPr>
              <a:t> 33, 15, 0</a:t>
            </a:r>
          </a:p>
          <a:p>
            <a:r>
              <a:rPr lang="en-US" dirty="0" smtClean="0"/>
              <a:t>______________________________</a:t>
            </a:r>
          </a:p>
          <a:p>
            <a:r>
              <a:rPr lang="en-US" b="1" dirty="0" smtClean="0"/>
              <a:t>Fall 2011 Comments</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Answer is A, Q=0 BEFORE we “flip the switch”, and so it cannot instantly change, making Q=0 immediately after, and thus V=0. </a:t>
            </a:r>
          </a:p>
          <a:p>
            <a:pPr eaLnBrk="1" hangingPunct="1"/>
            <a:r>
              <a:rPr lang="en-US" baseline="0" dirty="0" smtClean="0">
                <a:ea typeface="ＭＳ Ｐゴシック" charset="-128"/>
                <a:cs typeface="ＭＳ Ｐゴシック" charset="-128"/>
              </a:rPr>
              <a:t>(I had set up the ODE for this circuit already, and had thus pointed out that I = </a:t>
            </a:r>
            <a:r>
              <a:rPr lang="en-US" baseline="0" dirty="0" err="1" smtClean="0">
                <a:ea typeface="ＭＳ Ｐゴシック" charset="-128"/>
                <a:cs typeface="ＭＳ Ｐゴシック" charset="-128"/>
              </a:rPr>
              <a:t>dQ</a:t>
            </a:r>
            <a:r>
              <a:rPr lang="en-US" baseline="0" dirty="0" smtClean="0">
                <a:ea typeface="ＭＳ Ｐゴシック" charset="-128"/>
                <a:cs typeface="ＭＳ Ｐゴシック" charset="-128"/>
              </a:rPr>
              <a:t>/</a:t>
            </a:r>
            <a:r>
              <a:rPr lang="en-US" baseline="0" dirty="0" err="1" smtClean="0">
                <a:ea typeface="ＭＳ Ｐゴシック" charset="-128"/>
                <a:cs typeface="ＭＳ Ｐゴシック" charset="-128"/>
              </a:rPr>
              <a:t>dt</a:t>
            </a:r>
            <a:r>
              <a:rPr lang="en-US" baseline="0" dirty="0" smtClean="0">
                <a:ea typeface="ＭＳ Ｐゴシック" charset="-128"/>
                <a:cs typeface="ＭＳ Ｐゴシック" charset="-128"/>
              </a:rPr>
              <a:t> means Q cannot suddenly jump)  Just had to walk them through the logic again. ) </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 </a:t>
            </a:r>
          </a:p>
          <a:p>
            <a:r>
              <a:rPr lang="en-US" sz="1200" b="1" kern="1200" dirty="0" err="1" smtClean="0">
                <a:solidFill>
                  <a:schemeClr val="tx1"/>
                </a:solidFill>
                <a:latin typeface="+mn-lt"/>
                <a:ea typeface="ＭＳ Ｐゴシック" pitchFamily="-106" charset="-128"/>
                <a:cs typeface="ＭＳ Ｐゴシック" pitchFamily="-106" charset="-128"/>
              </a:rPr>
              <a:t>Ragole</a:t>
            </a:r>
            <a:r>
              <a:rPr lang="en-US" sz="1200" b="1" kern="1200" dirty="0" smtClean="0">
                <a:solidFill>
                  <a:schemeClr val="tx1"/>
                </a:solidFill>
                <a:latin typeface="+mn-lt"/>
                <a:ea typeface="ＭＳ Ｐゴシック" pitchFamily="-106" charset="-128"/>
                <a:cs typeface="ＭＳ Ｐゴシック" pitchFamily="-106" charset="-128"/>
              </a:rPr>
              <a:t>:</a:t>
            </a:r>
            <a:r>
              <a:rPr lang="en-US" sz="1200" b="0" kern="1200" dirty="0" smtClean="0">
                <a:solidFill>
                  <a:schemeClr val="tx1"/>
                </a:solidFill>
                <a:latin typeface="+mn-lt"/>
                <a:ea typeface="ＭＳ Ｐゴシック" pitchFamily="-106" charset="-128"/>
                <a:cs typeface="ＭＳ Ｐゴシック" pitchFamily="-106" charset="-128"/>
              </a:rPr>
              <a:t> The students said that V across the capacitor would be zero but couldn’t articulate why they thought this was true.</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One argument was for C acting as a short circuit and others said V0 across the capacitor at t=0+.</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Originally from: ERK Fall 2009</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Class:</a:t>
            </a:r>
            <a:r>
              <a:rPr lang="en-US" baseline="0" dirty="0" smtClean="0"/>
              <a:t> MATH/PHYSICS</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Correct Answer: B</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_______________________________</a:t>
            </a: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Physics 3320, Fa11 (SJP) Lecture 13</a:t>
            </a:r>
          </a:p>
          <a:p>
            <a:pPr eaLnBrk="1" hangingPunct="1"/>
            <a:r>
              <a:rPr lang="en-US" dirty="0" smtClean="0">
                <a:ea typeface="ＭＳ Ｐゴシック" charset="-128"/>
                <a:cs typeface="ＭＳ Ｐゴシック" charset="-128"/>
              </a:rPr>
              <a:t>24, </a:t>
            </a:r>
            <a:r>
              <a:rPr lang="en-US" b="1" dirty="0" smtClean="0">
                <a:ea typeface="ＭＳ Ｐゴシック" charset="-128"/>
                <a:cs typeface="ＭＳ Ｐゴシック" charset="-128"/>
              </a:rPr>
              <a:t>[[72]]</a:t>
            </a:r>
            <a:r>
              <a:rPr lang="en-US" dirty="0" smtClean="0">
                <a:ea typeface="ＭＳ Ｐゴシック" charset="-128"/>
                <a:cs typeface="ＭＳ Ｐゴシック" charset="-128"/>
              </a:rPr>
              <a:t>, 3, 0</a:t>
            </a:r>
          </a:p>
          <a:p>
            <a:r>
              <a:rPr lang="en-US" dirty="0" smtClean="0"/>
              <a:t>______________________________</a:t>
            </a:r>
          </a:p>
          <a:p>
            <a:r>
              <a:rPr lang="en-US" b="1" dirty="0" smtClean="0"/>
              <a:t>Fall 2011 Comments</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Answer is B. If there is no Delta V across the Capacitor, it must all be across the resistor, and</a:t>
            </a:r>
            <a:r>
              <a:rPr lang="en-US" baseline="0" dirty="0" smtClean="0">
                <a:ea typeface="ＭＳ Ｐゴシック" charset="-128"/>
                <a:cs typeface="ＭＳ Ｐゴシック" charset="-128"/>
              </a:rPr>
              <a:t> Ohm’s law tells you V0=IR. </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One student pointed out that for this brief instant, the capacitor acts “like a short circuit”, and it’s a simple V-R circuit. I like that, but  asked him * why*  the capacitor acted like a wire, and he said “with no charges built up, there’s no E field, nothing to resist charges flowing in”. Interesting way of thinking (but could perhaps lead into trouble – see the concept test coming up where I ask them if the </a:t>
            </a:r>
            <a:r>
              <a:rPr lang="en-US" baseline="0" dirty="0" err="1" smtClean="0">
                <a:ea typeface="ＭＳ Ｐゴシック" charset="-128"/>
                <a:cs typeface="ＭＳ Ｐゴシック" charset="-128"/>
              </a:rPr>
              <a:t>impedence</a:t>
            </a:r>
            <a:r>
              <a:rPr lang="en-US" baseline="0" dirty="0" smtClean="0">
                <a:ea typeface="ＭＳ Ｐゴシック" charset="-128"/>
                <a:cs typeface="ＭＳ Ｐゴシック" charset="-128"/>
              </a:rPr>
              <a:t> of a capacitor depends on the voltage across it. I suspect he might have gotten that one wrong because of this way of thinking here?) </a:t>
            </a:r>
          </a:p>
          <a:p>
            <a:pPr eaLnBrk="1" hangingPunct="1"/>
            <a:endParaRPr lang="en-US" baseline="0" dirty="0" smtClean="0">
              <a:ea typeface="ＭＳ Ｐゴシック" charset="-128"/>
              <a:cs typeface="ＭＳ Ｐゴシック" charset="-128"/>
            </a:endParaRPr>
          </a:p>
          <a:p>
            <a:pPr eaLnBrk="1" hangingPunct="1"/>
            <a:r>
              <a:rPr lang="en-US" baseline="0" dirty="0" smtClean="0">
                <a:ea typeface="ＭＳ Ｐゴシック" charset="-128"/>
                <a:cs typeface="ＭＳ Ｐゴシック" charset="-128"/>
              </a:rPr>
              <a:t>Another student raised the problem of what “through” the capacitor means, and so he wanted to argue it was 0. (He was willing to say current comes in, and current goes out, but it doesn’t “go through”) This is interesting, and foreshadows the next class’ topic of Ampere-Maxwell-displacement current. I took the practical stance here that if current goes in and it comes out, and its conserved, then it’s reasonable to say it “goes through”. </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pPr eaLnBrk="1" hangingPunct="1"/>
            <a:r>
              <a:rPr lang="en-US" b="1" dirty="0" smtClean="0">
                <a:ea typeface="ＭＳ Ｐゴシック" charset="-128"/>
                <a:cs typeface="ＭＳ Ｐゴシック" charset="-128"/>
              </a:rPr>
              <a:t>Baily</a:t>
            </a:r>
            <a:r>
              <a:rPr lang="en-US"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Interesting to</a:t>
            </a:r>
            <a:r>
              <a:rPr lang="en-US" sz="1200" kern="1200" baseline="0" dirty="0" smtClean="0">
                <a:solidFill>
                  <a:schemeClr val="tx1"/>
                </a:solidFill>
                <a:latin typeface="+mn-lt"/>
                <a:ea typeface="ＭＳ Ｐゴシック" pitchFamily="-106" charset="-128"/>
                <a:cs typeface="ＭＳ Ｐゴシック" pitchFamily="-106" charset="-128"/>
              </a:rPr>
              <a:t> have asked</a:t>
            </a:r>
            <a:r>
              <a:rPr lang="en-US" sz="1200" kern="1200" dirty="0" smtClean="0">
                <a:solidFill>
                  <a:schemeClr val="tx1"/>
                </a:solidFill>
                <a:latin typeface="+mn-lt"/>
                <a:ea typeface="ＭＳ Ｐゴシック" pitchFamily="-106" charset="-128"/>
                <a:cs typeface="ＭＳ Ｐゴシック" pitchFamily="-106" charset="-128"/>
              </a:rPr>
              <a:t> about the current “through” the capacitor.  Wonder how many were distracted by zero charge crossing the plates.  Students near me were talking about how they intuitively thought it shouldn’t be zero, but then got distracted by the expression for the voltage across the source, so I started asking them if taking a derivative of that helped in any way, if it corresponded to what they intuitively thought (it would be zero).</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r>
              <a:rPr lang="en-US" sz="1200" b="1" kern="1200" dirty="0" err="1" smtClean="0">
                <a:solidFill>
                  <a:schemeClr val="tx1"/>
                </a:solidFill>
                <a:latin typeface="+mn-lt"/>
                <a:ea typeface="ＭＳ Ｐゴシック" pitchFamily="-106" charset="-128"/>
                <a:cs typeface="ＭＳ Ｐゴシック" pitchFamily="-106" charset="-128"/>
              </a:rPr>
              <a:t>Ragole</a:t>
            </a:r>
            <a:r>
              <a:rPr lang="en-US" sz="1200" b="1" kern="1200" dirty="0" smtClean="0">
                <a:solidFill>
                  <a:schemeClr val="tx1"/>
                </a:solidFill>
                <a:latin typeface="+mn-lt"/>
                <a:ea typeface="ＭＳ Ｐゴシック" pitchFamily="-106" charset="-128"/>
                <a:cs typeface="ＭＳ Ｐゴシック" pitchFamily="-106" charset="-128"/>
              </a:rPr>
              <a:t>:</a:t>
            </a:r>
            <a:r>
              <a:rPr lang="en-US" sz="1200" b="0" kern="1200" dirty="0" smtClean="0">
                <a:solidFill>
                  <a:schemeClr val="tx1"/>
                </a:solidFill>
                <a:latin typeface="+mn-lt"/>
                <a:ea typeface="ＭＳ Ｐゴシック" pitchFamily="-106" charset="-128"/>
                <a:cs typeface="ＭＳ Ｐゴシック" pitchFamily="-106" charset="-128"/>
              </a:rPr>
              <a:t> The student nearest to me set up V=IR and then V=Q/C and concluded that I(t=0+) had to be zero.  I explained that he had equated V for circuit and V across the capacitor.</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Heard a discussion about whether current actually "passes through" the capacitor. They were all thinking about it correctly, but still weren't sure how to answer, since they felt it was really a matter of what you mean by "passing through.”</a:t>
            </a:r>
            <a:r>
              <a:rPr lang="en-US" sz="1200" b="0" kern="1200" baseline="0" dirty="0" smtClean="0">
                <a:solidFill>
                  <a:schemeClr val="tx1"/>
                </a:solidFill>
                <a:latin typeface="+mn-lt"/>
                <a:ea typeface="ＭＳ Ｐゴシック" pitchFamily="-106" charset="-128"/>
                <a:cs typeface="ＭＳ Ｐゴシック" pitchFamily="-106" charset="-128"/>
              </a:rPr>
              <a:t> One student</a:t>
            </a:r>
            <a:r>
              <a:rPr lang="en-US" sz="1200" b="0" kern="1200" dirty="0" smtClean="0">
                <a:solidFill>
                  <a:schemeClr val="tx1"/>
                </a:solidFill>
                <a:latin typeface="+mn-lt"/>
                <a:ea typeface="ＭＳ Ｐゴシック" pitchFamily="-106" charset="-128"/>
                <a:cs typeface="ＭＳ Ｐゴシック" pitchFamily="-106" charset="-128"/>
              </a:rPr>
              <a:t> mentioned displacement current, which was interesting.</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Originally</a:t>
            </a:r>
            <a:r>
              <a:rPr lang="en-US" baseline="0" dirty="0" smtClean="0">
                <a:ea typeface="ＭＳ Ｐゴシック" charset="-128"/>
                <a:cs typeface="ＭＳ Ｐゴシック" charset="-128"/>
              </a:rPr>
              <a:t> from: </a:t>
            </a:r>
            <a:r>
              <a:rPr lang="en-US" dirty="0" smtClean="0">
                <a:ea typeface="ＭＳ Ｐゴシック" charset="-128"/>
                <a:cs typeface="ＭＳ Ｐゴシック" charset="-128"/>
              </a:rPr>
              <a:t>ERK Fall 2009</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Class: UNITS</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Correct</a:t>
            </a:r>
            <a:r>
              <a:rPr lang="en-US" baseline="0" dirty="0" smtClean="0"/>
              <a:t> Answer: C</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_______________________________</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Physics 3320, Fa11 (SJP) Lecture 13</a:t>
            </a:r>
          </a:p>
          <a:p>
            <a:pPr eaLnBrk="1" hangingPunct="1">
              <a:spcBef>
                <a:spcPct val="0"/>
              </a:spcBef>
            </a:pPr>
            <a:r>
              <a:rPr lang="en-US" dirty="0" smtClean="0"/>
              <a:t>0,0,</a:t>
            </a:r>
            <a:r>
              <a:rPr lang="en-US" b="1" dirty="0" smtClean="0"/>
              <a:t>[[70]]</a:t>
            </a:r>
            <a:r>
              <a:rPr lang="en-US" baseline="0" dirty="0" smtClean="0"/>
              <a:t>, 15, [15]</a:t>
            </a:r>
          </a:p>
          <a:p>
            <a:r>
              <a:rPr lang="en-US" dirty="0" smtClean="0"/>
              <a:t>______________________________</a:t>
            </a:r>
          </a:p>
          <a:p>
            <a:r>
              <a:rPr lang="en-US" b="1" dirty="0" smtClean="0"/>
              <a:t>Fall 2011 Comments</a:t>
            </a:r>
          </a:p>
          <a:p>
            <a:pPr eaLnBrk="1" hangingPunct="1">
              <a:spcBef>
                <a:spcPct val="0"/>
              </a:spcBef>
            </a:pPr>
            <a:endParaRPr lang="en-US" baseline="0" dirty="0" smtClean="0"/>
          </a:p>
          <a:p>
            <a:pPr eaLnBrk="1" hangingPunct="1">
              <a:spcBef>
                <a:spcPct val="0"/>
              </a:spcBef>
            </a:pPr>
            <a:r>
              <a:rPr lang="en-US" baseline="0" dirty="0" smtClean="0"/>
              <a:t>I animated this to let them think about it first. They did fine, and one of them helped me with the argument that C = Q/V, and R = V/I, so the product is Q/I, which is seconds. </a:t>
            </a:r>
          </a:p>
          <a:p>
            <a:pPr eaLnBrk="1" hangingPunct="1">
              <a:spcBef>
                <a:spcPct val="0"/>
              </a:spcBef>
            </a:pPr>
            <a:endParaRPr lang="en-US" baseline="0" dirty="0" smtClean="0"/>
          </a:p>
          <a:p>
            <a:pPr eaLnBrk="1" hangingPunct="1">
              <a:spcBef>
                <a:spcPct val="0"/>
              </a:spcBef>
            </a:pPr>
            <a:r>
              <a:rPr lang="en-US" baseline="0" dirty="0" smtClean="0"/>
              <a:t>This was as lead in to solving for the impedance of a capacitor. I had already sketched out the ODE, and had even sketched out the solution for the homogeneous equation (the “transient” which goes as </a:t>
            </a:r>
            <a:r>
              <a:rPr lang="en-US" baseline="0" dirty="0" err="1" smtClean="0"/>
              <a:t>exp</a:t>
            </a:r>
            <a:r>
              <a:rPr lang="en-US" baseline="0" dirty="0" smtClean="0"/>
              <a:t>[-t/RC]) So, they pretty much should know the answer, but here I encouraged them to think about the base units themselves. (I also asked them about the units of C, some had forgotten!) </a:t>
            </a:r>
          </a:p>
          <a:p>
            <a:pPr eaLnBrk="1" hangingPunct="1">
              <a:spcBef>
                <a:spcPct val="0"/>
              </a:spcBef>
            </a:pPr>
            <a:endParaRPr lang="en-US" baseline="0" dirty="0" smtClean="0"/>
          </a:p>
          <a:p>
            <a:pPr eaLnBrk="1" hangingPunct="1">
              <a:spcBef>
                <a:spcPct val="0"/>
              </a:spcBef>
            </a:pPr>
            <a:r>
              <a:rPr lang="en-US" baseline="0" dirty="0" smtClean="0"/>
              <a:t>Notes</a:t>
            </a:r>
          </a:p>
          <a:p>
            <a:r>
              <a:rPr lang="en-US" sz="1200" b="1" kern="1200" dirty="0" err="1" smtClean="0">
                <a:solidFill>
                  <a:schemeClr val="tx1"/>
                </a:solidFill>
                <a:latin typeface="+mn-lt"/>
                <a:ea typeface="ＭＳ Ｐゴシック" pitchFamily="-106" charset="-128"/>
                <a:cs typeface="ＭＳ Ｐゴシック" pitchFamily="-106" charset="-128"/>
              </a:rPr>
              <a:t>Ragole</a:t>
            </a:r>
            <a:r>
              <a:rPr lang="en-US" sz="1200" b="1" kern="1200" dirty="0" smtClean="0">
                <a:solidFill>
                  <a:schemeClr val="tx1"/>
                </a:solidFill>
                <a:latin typeface="+mn-lt"/>
                <a:ea typeface="ＭＳ Ｐゴシック" pitchFamily="-106" charset="-128"/>
                <a:cs typeface="ＭＳ Ｐゴシック" pitchFamily="-106" charset="-128"/>
              </a:rPr>
              <a:t>:</a:t>
            </a:r>
            <a:r>
              <a:rPr lang="en-US" sz="1200" b="0" kern="1200" dirty="0" smtClean="0">
                <a:solidFill>
                  <a:schemeClr val="tx1"/>
                </a:solidFill>
                <a:latin typeface="+mn-lt"/>
                <a:ea typeface="ＭＳ Ｐゴシック" pitchFamily="-106" charset="-128"/>
                <a:cs typeface="ＭＳ Ｐゴシック" pitchFamily="-106" charset="-128"/>
              </a:rPr>
              <a:t> The student expressed regrets that he didn’t have his book to look up these units.  I encourage the use of “Ohm’s law” V=IR and he eventually concluded it was time.</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No one had trouble knowing what the units were, but their reasoning was that it has to be time, since t/RC is always </a:t>
            </a:r>
            <a:r>
              <a:rPr lang="en-US" sz="1200" b="0" kern="1200" dirty="0" err="1" smtClean="0">
                <a:solidFill>
                  <a:schemeClr val="tx1"/>
                </a:solidFill>
                <a:latin typeface="+mn-lt"/>
                <a:ea typeface="ＭＳ Ｐゴシック" pitchFamily="-106" charset="-128"/>
                <a:cs typeface="ＭＳ Ｐゴシック" pitchFamily="-106" charset="-128"/>
              </a:rPr>
              <a:t>unitless</a:t>
            </a:r>
            <a:r>
              <a:rPr lang="en-US" sz="1200" b="0" kern="1200" dirty="0" smtClean="0">
                <a:solidFill>
                  <a:schemeClr val="tx1"/>
                </a:solidFill>
                <a:latin typeface="+mn-lt"/>
                <a:ea typeface="ＭＳ Ｐゴシック" pitchFamily="-106" charset="-128"/>
                <a:cs typeface="ＭＳ Ｐゴシック" pitchFamily="-106" charset="-128"/>
              </a:rPr>
              <a:t>. I tried to prod them into thinking about more fundamental units, but this was difficult.</a:t>
            </a:r>
          </a:p>
          <a:p>
            <a:pPr eaLnBrk="1" hangingPunct="1">
              <a:spcBef>
                <a:spcPct val="0"/>
              </a:spcBef>
            </a:pPr>
            <a:endParaRPr lang="en-US" baseline="0" dirty="0" smtClean="0"/>
          </a:p>
          <a:p>
            <a:pPr eaLnBrk="1" hangingPunct="1">
              <a:spcBef>
                <a:spcPct val="0"/>
              </a:spcBef>
            </a:pPr>
            <a:r>
              <a:rPr lang="en-US" dirty="0" smtClean="0"/>
              <a:t>=================================</a:t>
            </a:r>
          </a:p>
          <a:p>
            <a:pPr eaLnBrk="1" hangingPunct="1">
              <a:spcBef>
                <a:spcPct val="0"/>
              </a:spcBef>
            </a:pPr>
            <a:r>
              <a:rPr lang="en-US" dirty="0" smtClean="0"/>
              <a:t>Originally from </a:t>
            </a:r>
            <a:r>
              <a:rPr lang="en-US" dirty="0"/>
              <a:t>Charles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72B5ED1C-5F8B-0341-96AB-2A93A76AE721}"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Class: CONCEPTUAL</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Correct</a:t>
            </a:r>
            <a:r>
              <a:rPr lang="en-US" baseline="0" dirty="0" smtClean="0"/>
              <a:t> Answer: D</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_______________________________</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Physics 3320, Fa11 (SJP) Lecture 13</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7, 7, 45,</a:t>
            </a:r>
            <a:r>
              <a:rPr lang="en-US" b="1" dirty="0" smtClean="0"/>
              <a:t> [[38]]</a:t>
            </a:r>
            <a:r>
              <a:rPr lang="en-US" dirty="0" smtClean="0"/>
              <a:t>, 3</a:t>
            </a:r>
          </a:p>
          <a:p>
            <a:r>
              <a:rPr lang="en-US" dirty="0" smtClean="0"/>
              <a:t>______________________________</a:t>
            </a:r>
          </a:p>
          <a:p>
            <a:r>
              <a:rPr lang="en-US" b="1" dirty="0" smtClean="0"/>
              <a:t>Fall 2011 Comments</a:t>
            </a:r>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Nice one. I had “impedance of</a:t>
            </a:r>
            <a:r>
              <a:rPr lang="en-US" baseline="0" dirty="0" smtClean="0"/>
              <a:t> resistor = R” up on the board at this point.  Spent some time discussing the idea here, that R is a property of the material, the geometry, it’s stamped and labeled. It does NOT depend on voltage or current!  Good discussion, I think it was important to emphasize this idea – we are solving circuits, but our elements have definite impedance.  </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LA Notes:</a:t>
            </a:r>
            <a:r>
              <a:rPr lang="en-US" baseline="0" dirty="0" smtClean="0"/>
              <a:t> S</a:t>
            </a:r>
            <a:r>
              <a:rPr lang="en-US" sz="1200" b="0" kern="1200" dirty="0" smtClean="0">
                <a:solidFill>
                  <a:schemeClr val="tx1"/>
                </a:solidFill>
                <a:latin typeface="+mn-lt"/>
                <a:ea typeface="ＭＳ Ｐゴシック" pitchFamily="-106" charset="-128"/>
                <a:cs typeface="ＭＳ Ｐゴシック" pitchFamily="-106" charset="-128"/>
              </a:rPr>
              <a:t>tudent concluded it was simply R but then answered that it must depend current and voltage, which confused me.</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Originally from </a:t>
            </a:r>
            <a:r>
              <a:rPr lang="en-US" dirty="0"/>
              <a:t>Charles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38BBB5D2-D7E3-FC4A-9FB5-9ACDF5FA927D}"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Class: CONCEPTUAL</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Correct Answer:</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________________________________</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Physics 3320, Fa11 (SJP) Lecture 13</a:t>
            </a:r>
          </a:p>
          <a:p>
            <a:r>
              <a:rPr lang="en-US" dirty="0" smtClean="0"/>
              <a:t>______________________________</a:t>
            </a:r>
          </a:p>
          <a:p>
            <a:r>
              <a:rPr lang="en-US" b="1" dirty="0" smtClean="0"/>
              <a:t>Fall 2011 Comments</a:t>
            </a:r>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(Did not click, just discussed)  I thought this would be easier, given the last one, but there was still a lot of debate.</a:t>
            </a:r>
            <a:r>
              <a:rPr lang="en-US" baseline="0" dirty="0" smtClean="0"/>
              <a:t> (I have changed the wording to be “magnitude of”, because some students thought that “voltage drop” would implicitly include omega (frequency), and the impedance DOES depend on that. So for the next semester, I inserted the “magnitude of” .  I suspect there will STILL be discussion about this, the idea that the impedance of the object is independent of the voltage across it was a challenge. One student said “but, doesn’t the impedance depend on how much charge is on the capacitor? More charge would “impede” current more strongly? ) It’s an interesting idea, kind of conflicting </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Originally from </a:t>
            </a:r>
            <a:r>
              <a:rPr lang="en-US" dirty="0"/>
              <a:t>Charles Rogers</a:t>
            </a:r>
          </a:p>
          <a:p>
            <a:pPr eaLnBrk="1" hangingPunct="1">
              <a:spcBef>
                <a:spcPct val="0"/>
              </a:spcBef>
            </a:pP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A73B9F5B-79DA-E44E-87FB-421C774B1319}"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Class:</a:t>
            </a:r>
            <a:r>
              <a:rPr lang="en-US" baseline="0" dirty="0" smtClean="0"/>
              <a:t> MATH/PHYSICS</a:t>
            </a:r>
          </a:p>
          <a:p>
            <a:pPr marL="0" marR="0" indent="0" algn="l" defTabSz="457200" rtl="0" eaLnBrk="1" fontAlgn="auto" latinLnBrk="0" hangingPunct="1">
              <a:lnSpc>
                <a:spcPct val="100000"/>
              </a:lnSpc>
              <a:spcBef>
                <a:spcPct val="0"/>
              </a:spcBef>
              <a:spcAft>
                <a:spcPts val="0"/>
              </a:spcAft>
              <a:buClrTx/>
              <a:buSzTx/>
              <a:buFontTx/>
              <a:buNone/>
              <a:tabLst/>
              <a:defRPr/>
            </a:pPr>
            <a:r>
              <a:rPr lang="en-US" baseline="0" dirty="0" smtClean="0"/>
              <a:t>Correct Answer: B</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_______________________________</a:t>
            </a:r>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Fall 2011: No</a:t>
            </a:r>
            <a:r>
              <a:rPr lang="en-US" baseline="0" dirty="0" smtClean="0"/>
              <a:t> time, didn’t think we needed it.</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From </a:t>
            </a:r>
            <a:r>
              <a:rPr lang="en-US" dirty="0"/>
              <a:t>Charles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2BA11450-F497-614F-9AE0-88D33922EA0B}"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Correct</a:t>
            </a:r>
            <a:r>
              <a:rPr lang="en-US" baseline="0" dirty="0" smtClean="0"/>
              <a:t> Answer: B</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________________________________</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Physics 3320, Fa11 (SJP) Lecture 13</a:t>
            </a:r>
          </a:p>
          <a:p>
            <a:r>
              <a:rPr lang="en-US" dirty="0" smtClean="0"/>
              <a:t>17, </a:t>
            </a:r>
            <a:r>
              <a:rPr lang="en-US" b="1" dirty="0" smtClean="0"/>
              <a:t>[[79]]</a:t>
            </a:r>
            <a:r>
              <a:rPr lang="en-US" dirty="0" smtClean="0"/>
              <a:t>, 3,</a:t>
            </a:r>
            <a:r>
              <a:rPr lang="en-US" baseline="0" dirty="0" smtClean="0"/>
              <a:t> 0. </a:t>
            </a:r>
          </a:p>
          <a:p>
            <a:r>
              <a:rPr lang="en-US" dirty="0" smtClean="0"/>
              <a:t>______________________________</a:t>
            </a:r>
          </a:p>
          <a:p>
            <a:r>
              <a:rPr lang="en-US" b="1" dirty="0" smtClean="0"/>
              <a:t>Fall 2011 Comments</a:t>
            </a:r>
          </a:p>
          <a:p>
            <a:endParaRPr lang="en-US" baseline="0" dirty="0" smtClean="0"/>
          </a:p>
          <a:p>
            <a:r>
              <a:rPr lang="en-US" baseline="0" dirty="0" smtClean="0"/>
              <a:t>I was impressed at how well they did on this – we had not really talked about this explicitly, although I had spent quite a bit of class time leading up to this talking intuitively about how I make sense of the formulas for Z(</a:t>
            </a:r>
            <a:r>
              <a:rPr lang="en-US" baseline="0" dirty="0" err="1" smtClean="0"/>
              <a:t>capac</a:t>
            </a:r>
            <a:r>
              <a:rPr lang="en-US" baseline="0" dirty="0" smtClean="0"/>
              <a:t>) and Z(inductor) in the low and high frequency limits. One student explanation was thinking of it as “voltage divider”, which works just fine.  Another student wanted to talk about this afterwards, he understood that argument formally, but felt he didn’t have an intuitive understanding of this question. We talked about how in the low omega limit, the inductor “looks just like a wire”, and I let him redraw the circuits replacing the L with an ideal wire -  that seemed to really help him. (And vice-versa, in the high omega limit you remove the inductor from the circuit, and again THOSE diagrams are pretty easy to interpret) </a:t>
            </a:r>
            <a:endParaRPr lang="en-US" dirty="0" smtClean="0"/>
          </a:p>
          <a:p>
            <a:endParaRPr lang="en-US" dirty="0" smtClean="0"/>
          </a:p>
          <a:p>
            <a:r>
              <a:rPr lang="en-US" dirty="0" smtClean="0"/>
              <a:t>Answer is B:</a:t>
            </a:r>
            <a:r>
              <a:rPr lang="en-US" baseline="0" dirty="0" smtClean="0"/>
              <a:t> </a:t>
            </a:r>
            <a:r>
              <a:rPr lang="en-US" dirty="0" smtClean="0"/>
              <a:t>Physically, at  low frequencies, the L is like a wire.</a:t>
            </a:r>
            <a:r>
              <a:rPr lang="en-US" baseline="0" dirty="0" smtClean="0"/>
              <a:t> So in the right circuit, at low frequencies, the output voltage looks exactly like V0. (Whereas at high frequency, the inductor “blocks” the current, and there’s no signal output)  So it’s low pass. </a:t>
            </a:r>
          </a:p>
          <a:p>
            <a:r>
              <a:rPr lang="en-US" baseline="0" dirty="0" smtClean="0"/>
              <a:t>For the circuit on the left it’s opposite. At low frequencies, we are “shorting out” the output, no signal. So it’s definitely not “low pass”. (*Is it high pass? Well, at HIGH frequencies, the inductor may as well be a broken wire (it doesn’t let current go through), and so the output just follows the input. )</a:t>
            </a:r>
          </a:p>
          <a:p>
            <a:endParaRPr lang="en-US" baseline="0" dirty="0" smtClean="0"/>
          </a:p>
          <a:p>
            <a:r>
              <a:rPr lang="en-US" baseline="0" dirty="0" smtClean="0"/>
              <a:t>Notes</a:t>
            </a:r>
          </a:p>
          <a:p>
            <a:r>
              <a:rPr lang="en-US" b="1" baseline="0" dirty="0" smtClean="0"/>
              <a:t>Baily</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Student said that it’s “just a voltage divider” – so clearly some have seen this stuff before – not sure if they’ve had a circuits class or if they’ve learned this in junior lab.</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sz="1200" b="1" kern="1200" dirty="0" smtClean="0">
                <a:solidFill>
                  <a:schemeClr val="tx1"/>
                </a:solidFill>
                <a:latin typeface="+mn-lt"/>
                <a:ea typeface="ＭＳ Ｐゴシック" pitchFamily="-106" charset="-128"/>
                <a:cs typeface="ＭＳ Ｐゴシック" pitchFamily="-106" charset="-128"/>
              </a:rPr>
              <a:t>Rehn:</a:t>
            </a:r>
            <a:r>
              <a:rPr lang="en-US" sz="1200" b="0" kern="1200" dirty="0" smtClean="0">
                <a:solidFill>
                  <a:schemeClr val="tx1"/>
                </a:solidFill>
                <a:latin typeface="+mn-lt"/>
                <a:ea typeface="ＭＳ Ｐゴシック" pitchFamily="-106" charset="-128"/>
                <a:cs typeface="ＭＳ Ｐゴシック" pitchFamily="-106" charset="-128"/>
              </a:rPr>
              <a:t> A couple of students already knew about voltage dividers and used a formula to argue for an answer, looking at how omega affects the equation. The arguments I heard were mostly mathematical, and not so physics or conceptually based.</a:t>
            </a:r>
          </a:p>
          <a:p>
            <a:endParaRPr lang="en-US" sz="1200" b="0" kern="1200" dirty="0" smtClean="0">
              <a:solidFill>
                <a:schemeClr val="tx1"/>
              </a:solidFill>
              <a:latin typeface="+mn-lt"/>
              <a:ea typeface="ＭＳ Ｐゴシック" pitchFamily="-106" charset="-128"/>
              <a:cs typeface="ＭＳ Ｐゴシック" pitchFamily="-106" charset="-128"/>
            </a:endParaRPr>
          </a:p>
          <a:p>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30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6423899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a:t>
            </a:r>
            <a:r>
              <a:rPr lang="en-US" baseline="0" dirty="0" smtClean="0">
                <a:latin typeface="Arial" charset="0"/>
                <a:ea typeface="ヒラギノ角ゴ Pro W3" charset="-128"/>
                <a:cs typeface="ヒラギノ角ゴ Pro W3" charset="-128"/>
              </a:rPr>
              <a:t>: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Correct Answer: B</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______________________________</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11</a:t>
            </a:r>
            <a:endParaRPr lang="en-US" dirty="0" smtClean="0"/>
          </a:p>
          <a:p>
            <a:r>
              <a:rPr lang="en-US" dirty="0" smtClean="0"/>
              <a:t>7,</a:t>
            </a:r>
            <a:r>
              <a:rPr lang="en-US" b="1" dirty="0" smtClean="0"/>
              <a:t> [[87]]</a:t>
            </a:r>
            <a:r>
              <a:rPr lang="en-US" dirty="0" smtClean="0"/>
              <a:t>, 0, 7, 0</a:t>
            </a:r>
          </a:p>
          <a:p>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10</a:t>
            </a:r>
            <a:endParaRPr lang="en-US" baseline="0" dirty="0" smtClean="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0, </a:t>
            </a:r>
            <a:r>
              <a:rPr lang="en-US" b="1" dirty="0" smtClean="0">
                <a:latin typeface="Arial" charset="0"/>
                <a:ea typeface="ヒラギノ角ゴ Pro W3" charset="-128"/>
                <a:cs typeface="ヒラギノ角ゴ Pro W3" charset="-128"/>
              </a:rPr>
              <a:t>[</a:t>
            </a:r>
            <a:r>
              <a:rPr lang="en-US" dirty="0" smtClean="0">
                <a:latin typeface="Arial" charset="0"/>
                <a:ea typeface="ヒラギノ角ゴ Pro W3" charset="-128"/>
                <a:cs typeface="ヒラギノ角ゴ Pro W3" charset="-128"/>
              </a:rPr>
              <a:t>[</a:t>
            </a:r>
            <a:r>
              <a:rPr lang="en-US" b="1" dirty="0" smtClean="0">
                <a:latin typeface="Arial" charset="0"/>
                <a:ea typeface="ヒラギノ角ゴ Pro W3" charset="-128"/>
                <a:cs typeface="ヒラギノ角ゴ Pro W3" charset="-128"/>
              </a:rPr>
              <a:t>97]]</a:t>
            </a:r>
            <a:r>
              <a:rPr lang="en-US" dirty="0" smtClean="0">
                <a:latin typeface="Arial" charset="0"/>
                <a:ea typeface="ヒラギノ角ゴ Pro W3" charset="-128"/>
                <a:cs typeface="ヒラギノ角ゴ Pro W3" charset="-128"/>
              </a:rPr>
              <a:t>, 0, 0, 3</a:t>
            </a:r>
          </a:p>
          <a:p>
            <a:r>
              <a:rPr lang="en-US" dirty="0" smtClean="0"/>
              <a:t>______________________________</a:t>
            </a:r>
          </a:p>
          <a:p>
            <a:r>
              <a:rPr lang="en-US" b="1" dirty="0" smtClean="0"/>
              <a:t>Fall</a:t>
            </a:r>
            <a:r>
              <a:rPr lang="en-US" b="1" baseline="0" dirty="0" smtClean="0"/>
              <a:t> 2011 Comments</a:t>
            </a:r>
            <a:endParaRPr lang="en-US" b="1" dirty="0" smtClean="0"/>
          </a:p>
          <a:p>
            <a:r>
              <a:rPr lang="en-US" dirty="0" smtClean="0"/>
              <a:t>Only 1:15 needed. </a:t>
            </a:r>
          </a:p>
          <a:p>
            <a:r>
              <a:rPr lang="en-US" dirty="0" smtClean="0"/>
              <a:t>(Again,</a:t>
            </a:r>
            <a:r>
              <a:rPr lang="en-US" baseline="0" dirty="0" smtClean="0"/>
              <a:t> setting up to do the quantitative solution.) Although they did fine, it seemed quite productive.  Good discussions around/after this one -  about why it’s not linear, whether there is a “kink” at the origin or not, whether the slope should be finite or infinite at t=0+, and what the limiting current should be (and why) </a:t>
            </a:r>
          </a:p>
          <a:p>
            <a:endParaRPr lang="en-US" baseline="0" dirty="0" smtClean="0"/>
          </a:p>
          <a:p>
            <a:r>
              <a:rPr lang="en-US" baseline="0" dirty="0" smtClean="0"/>
              <a:t>Notes</a:t>
            </a:r>
          </a:p>
          <a:p>
            <a:r>
              <a:rPr lang="en-US" b="1" dirty="0" smtClean="0"/>
              <a:t>Baily</a:t>
            </a:r>
            <a:r>
              <a:rPr lang="en-US" dirty="0" smtClean="0"/>
              <a:t>: </a:t>
            </a:r>
            <a:r>
              <a:rPr lang="en-US" sz="1200" kern="1200" dirty="0" smtClean="0">
                <a:solidFill>
                  <a:schemeClr val="tx1"/>
                </a:solidFill>
                <a:latin typeface="+mn-lt"/>
                <a:ea typeface="ＭＳ Ｐゴシック" pitchFamily="-106" charset="-128"/>
                <a:cs typeface="ＭＳ Ｐゴシック" pitchFamily="-106" charset="-128"/>
              </a:rPr>
              <a:t>Students near me made incorrect choice by reasoning: EMF is constant and L is constant, so </a:t>
            </a:r>
            <a:r>
              <a:rPr lang="en-US" sz="1200" kern="1200" dirty="0" err="1" smtClean="0">
                <a:solidFill>
                  <a:schemeClr val="tx1"/>
                </a:solidFill>
                <a:latin typeface="+mn-lt"/>
                <a:ea typeface="ＭＳ Ｐゴシック" pitchFamily="-106" charset="-128"/>
                <a:cs typeface="ＭＳ Ｐゴシック" pitchFamily="-106" charset="-128"/>
              </a:rPr>
              <a:t>dI</a:t>
            </a:r>
            <a:r>
              <a:rPr lang="en-US" sz="1200" kern="1200" dirty="0" smtClean="0">
                <a:solidFill>
                  <a:schemeClr val="tx1"/>
                </a:solidFill>
                <a:latin typeface="+mn-lt"/>
                <a:ea typeface="ＭＳ Ｐゴシック" pitchFamily="-106" charset="-128"/>
                <a:cs typeface="ＭＳ Ｐゴシック" pitchFamily="-106" charset="-128"/>
              </a:rPr>
              <a:t>/</a:t>
            </a:r>
            <a:r>
              <a:rPr lang="en-US" sz="1200" kern="1200" dirty="0" err="1" smtClean="0">
                <a:solidFill>
                  <a:schemeClr val="tx1"/>
                </a:solidFill>
                <a:latin typeface="+mn-lt"/>
                <a:ea typeface="ＭＳ Ｐゴシック" pitchFamily="-106" charset="-128"/>
                <a:cs typeface="ＭＳ Ｐゴシック" pitchFamily="-106" charset="-128"/>
              </a:rPr>
              <a:t>dt</a:t>
            </a:r>
            <a:r>
              <a:rPr lang="en-US" sz="1200" kern="1200" dirty="0" smtClean="0">
                <a:solidFill>
                  <a:schemeClr val="tx1"/>
                </a:solidFill>
                <a:latin typeface="+mn-lt"/>
                <a:ea typeface="ＭＳ Ｐゴシック" pitchFamily="-106" charset="-128"/>
                <a:cs typeface="ＭＳ Ｐゴシック" pitchFamily="-106" charset="-128"/>
              </a:rPr>
              <a:t> is a constant, meaning that A is correct [increasing linearly].</a:t>
            </a:r>
          </a:p>
          <a:p>
            <a:endParaRPr lang="en-US" sz="1200" kern="1200" dirty="0" smtClean="0">
              <a:solidFill>
                <a:schemeClr val="tx1"/>
              </a:solidFill>
              <a:latin typeface="+mn-lt"/>
              <a:ea typeface="ＭＳ Ｐゴシック" pitchFamily="-106" charset="-128"/>
              <a:cs typeface="ＭＳ Ｐゴシック" pitchFamily="-106"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kern="1200" dirty="0" err="1" smtClean="0">
                <a:solidFill>
                  <a:schemeClr val="tx1"/>
                </a:solidFill>
                <a:latin typeface="+mn-lt"/>
                <a:ea typeface="ＭＳ Ｐゴシック" pitchFamily="-106" charset="-128"/>
                <a:cs typeface="ＭＳ Ｐゴシック" pitchFamily="-106" charset="-128"/>
              </a:rPr>
              <a:t>Ragole</a:t>
            </a:r>
            <a:r>
              <a:rPr lang="en-US" sz="1200" kern="1200" dirty="0" smtClean="0">
                <a:solidFill>
                  <a:schemeClr val="tx1"/>
                </a:solidFill>
                <a:latin typeface="+mn-lt"/>
                <a:ea typeface="ＭＳ Ｐゴシック" pitchFamily="-106" charset="-128"/>
                <a:cs typeface="ＭＳ Ｐゴシック" pitchFamily="-106" charset="-128"/>
              </a:rPr>
              <a:t>: Students said they knew it was B from the differential equation, but when asked to explain they said that it has a very steep slope near zero and goes to asymptotical value (some answered quickly that the asymptotical value was V/R).</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b="1" dirty="0" smtClean="0"/>
              <a:t>Rehn</a:t>
            </a:r>
            <a:r>
              <a:rPr lang="en-US" dirty="0" smtClean="0"/>
              <a:t>: </a:t>
            </a:r>
            <a:r>
              <a:rPr lang="en-US" sz="1200" kern="1200" dirty="0" smtClean="0">
                <a:solidFill>
                  <a:schemeClr val="tx1"/>
                </a:solidFill>
                <a:latin typeface="+mn-lt"/>
                <a:ea typeface="ＭＳ Ｐゴシック" pitchFamily="-106" charset="-128"/>
                <a:cs typeface="ＭＳ Ｐゴシック" pitchFamily="-106" charset="-128"/>
              </a:rPr>
              <a:t>Somehow the question of what B is inside the inductor came up, and one student said that B inside should be 0 at first, but eventually it changes to </a:t>
            </a:r>
            <a:r>
              <a:rPr lang="en-US" sz="1200" kern="1200" dirty="0" err="1" smtClean="0">
                <a:solidFill>
                  <a:schemeClr val="tx1"/>
                </a:solidFill>
                <a:latin typeface="+mn-lt"/>
                <a:ea typeface="ＭＳ Ｐゴシック" pitchFamily="-106" charset="-128"/>
                <a:cs typeface="ＭＳ Ｐゴシック" pitchFamily="-106" charset="-128"/>
              </a:rPr>
              <a:t>dø/dt</a:t>
            </a:r>
            <a:r>
              <a:rPr lang="en-US" sz="1200" kern="1200" dirty="0" smtClean="0">
                <a:solidFill>
                  <a:schemeClr val="tx1"/>
                </a:solidFill>
                <a:latin typeface="+mn-lt"/>
                <a:ea typeface="ＭＳ Ｐゴシック" pitchFamily="-106" charset="-128"/>
                <a:cs typeface="ＭＳ Ｐゴシック" pitchFamily="-106" charset="-128"/>
              </a:rPr>
              <a:t> = 0, and therefore B is constant. Again, this student did not have much trouble here. After this clicker, one student in the front asked, "So </a:t>
            </a:r>
            <a:r>
              <a:rPr lang="en-US" sz="1200" kern="1200" dirty="0" err="1" smtClean="0">
                <a:solidFill>
                  <a:schemeClr val="tx1"/>
                </a:solidFill>
                <a:latin typeface="+mn-lt"/>
                <a:ea typeface="ＭＳ Ｐゴシック" pitchFamily="-106" charset="-128"/>
                <a:cs typeface="ＭＳ Ｐゴシック" pitchFamily="-106" charset="-128"/>
              </a:rPr>
              <a:t>dI/dt</a:t>
            </a:r>
            <a:r>
              <a:rPr lang="en-US" sz="1200" kern="1200" dirty="0" smtClean="0">
                <a:solidFill>
                  <a:schemeClr val="tx1"/>
                </a:solidFill>
                <a:latin typeface="+mn-lt"/>
                <a:ea typeface="ＭＳ Ｐゴシック" pitchFamily="-106" charset="-128"/>
                <a:cs typeface="ＭＳ Ｐゴシック" pitchFamily="-106" charset="-128"/>
              </a:rPr>
              <a:t> doesn't need to be continuous?”</a:t>
            </a:r>
            <a:endParaRPr lang="en-US" dirty="0" smtClean="0"/>
          </a:p>
          <a:p>
            <a:endParaRPr lang="en-US" b="0" dirty="0" smtClean="0"/>
          </a:p>
          <a:p>
            <a:r>
              <a:rPr lang="en-US" b="0" dirty="0" smtClean="0"/>
              <a:t>==============================</a:t>
            </a:r>
            <a:endParaRPr lang="en-US" b="1" dirty="0" smtClean="0"/>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59241589"/>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 CONCEPTUAL</a:t>
            </a:r>
          </a:p>
          <a:p>
            <a:pPr eaLnBrk="1" hangingPunct="1"/>
            <a:r>
              <a:rPr lang="en-US" dirty="0" smtClean="0">
                <a:ea typeface="ＭＳ Ｐゴシック" charset="-128"/>
                <a:cs typeface="ＭＳ Ｐゴシック" charset="-128"/>
              </a:rPr>
              <a:t>Correct Answer: A</a:t>
            </a:r>
          </a:p>
          <a:p>
            <a:pPr eaLnBrk="1" hangingPunct="1"/>
            <a:r>
              <a:rPr lang="en-US" dirty="0" smtClean="0">
                <a:ea typeface="ＭＳ Ｐゴシック" charset="-128"/>
                <a:cs typeface="ＭＳ Ｐゴシック" charset="-128"/>
              </a:rPr>
              <a:t>___________________________</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Fall 2011: Didn’t use;</a:t>
            </a:r>
            <a:r>
              <a:rPr lang="en-US" baseline="0" dirty="0" smtClean="0">
                <a:ea typeface="ＭＳ Ｐゴシック" charset="-128"/>
                <a:cs typeface="ＭＳ Ｐゴシック" charset="-128"/>
              </a:rPr>
              <a:t> n</a:t>
            </a:r>
            <a:r>
              <a:rPr lang="en-US" dirty="0" smtClean="0">
                <a:ea typeface="ＭＳ Ｐゴシック" charset="-128"/>
                <a:cs typeface="ＭＳ Ｐゴシック" charset="-128"/>
              </a:rPr>
              <a:t>o time. </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Based on a question from ERK Spring 2011</a:t>
            </a:r>
          </a:p>
          <a:p>
            <a:r>
              <a:rPr lang="en-US" dirty="0" smtClean="0"/>
              <a:t>Answer</a:t>
            </a:r>
            <a:r>
              <a:rPr lang="en-US" baseline="0" dirty="0" smtClean="0"/>
              <a:t>: </a:t>
            </a:r>
            <a:r>
              <a:rPr lang="en-US" dirty="0" smtClean="0"/>
              <a:t>A, the left circuit. </a:t>
            </a:r>
          </a:p>
          <a:p>
            <a:r>
              <a:rPr lang="en-US" dirty="0" smtClean="0"/>
              <a:t>Physically, at high frequencies,</a:t>
            </a:r>
            <a:r>
              <a:rPr lang="en-US" baseline="0" dirty="0" smtClean="0"/>
              <a:t> the C is like a wire, and all the voltage is across the R. But at low omega, the C “blocks” any current, and there is no output for the left circuit. So, it’s “high pass”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For the circuit on the right it’s opposite. At high frequencies, we are “shorting out” the output, no signal. But at LOW frequencies, the Capacitor may as well be a broken wire, and the output just follows the input.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a:lstStyle/>
          <a:p>
            <a:pPr eaLnBrk="1" hangingPunct="1"/>
            <a:r>
              <a:rPr lang="en-US" dirty="0" smtClean="0">
                <a:ea typeface="ＭＳ Ｐゴシック" charset="-128"/>
                <a:cs typeface="ＭＳ Ｐゴシック" charset="-128"/>
              </a:rPr>
              <a:t>Class:</a:t>
            </a:r>
            <a:r>
              <a:rPr lang="en-US" baseline="0" dirty="0" smtClean="0">
                <a:ea typeface="ＭＳ Ｐゴシック" charset="-128"/>
                <a:cs typeface="ＭＳ Ｐゴシック" charset="-128"/>
              </a:rPr>
              <a:t> CONCEPTUAL</a:t>
            </a:r>
          </a:p>
          <a:p>
            <a:pPr eaLnBrk="1" hangingPunct="1"/>
            <a:r>
              <a:rPr lang="en-US" baseline="0" dirty="0" smtClean="0">
                <a:ea typeface="ＭＳ Ｐゴシック" charset="-128"/>
                <a:cs typeface="ＭＳ Ｐゴシック" charset="-128"/>
              </a:rPr>
              <a:t>Correct Answer: C</a:t>
            </a:r>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__________________________</a:t>
            </a:r>
          </a:p>
          <a:p>
            <a:pPr eaLnBrk="1" hangingPunct="1"/>
            <a:r>
              <a:rPr lang="en-US" dirty="0" smtClean="0">
                <a:ea typeface="ＭＳ Ｐゴシック" charset="-128"/>
                <a:cs typeface="ＭＳ Ｐゴシック" charset="-128"/>
              </a:rPr>
              <a:t>Fall 2011 (SJP): I Did not use</a:t>
            </a:r>
            <a:r>
              <a:rPr lang="en-US" baseline="0" dirty="0" smtClean="0">
                <a:ea typeface="ＭＳ Ｐゴシック" charset="-128"/>
                <a:cs typeface="ＭＳ Ｐゴシック" charset="-128"/>
              </a:rPr>
              <a:t> this. </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r>
              <a:rPr lang="en-US" dirty="0" smtClean="0"/>
              <a:t>This was Ed’s original version of the CT. It baffled me at first that his answer was C, “both circuits”. Ed’s point here was that</a:t>
            </a:r>
            <a:r>
              <a:rPr lang="en-US" baseline="0" dirty="0" smtClean="0"/>
              <a:t> if you do NOT show where the “leads” go, the answer is “both circuits”. (He felt that students automatically assumed a picture like the one I drew in to the previous concept tests, but without drawing that, both of these circuits can be used as a high pass filter (in both cases, the capacitor can suppress response to low frequencies) I guess it depends “how you hook it up”.  </a:t>
            </a:r>
          </a:p>
          <a:p>
            <a:endParaRPr lang="en-US" baseline="0" dirty="0" smtClean="0"/>
          </a:p>
          <a:p>
            <a:r>
              <a:rPr lang="en-US" baseline="0" dirty="0" smtClean="0"/>
              <a:t>=============================</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Originally from </a:t>
            </a:r>
            <a:r>
              <a:rPr lang="en-US" dirty="0" smtClean="0">
                <a:ea typeface="ＭＳ Ｐゴシック" charset="-128"/>
                <a:cs typeface="ＭＳ Ｐゴシック" charset="-128"/>
              </a:rPr>
              <a:t>ERK</a:t>
            </a:r>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CONCEPTUAL</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A</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_________________________________</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11</a:t>
            </a:r>
          </a:p>
          <a:p>
            <a:pPr eaLnBrk="1" hangingPunct="1"/>
            <a:r>
              <a:rPr lang="en-US" b="1" dirty="0" smtClean="0">
                <a:ea typeface="ＭＳ Ｐゴシック" charset="-128"/>
                <a:cs typeface="ＭＳ Ｐゴシック" charset="-128"/>
              </a:rPr>
              <a:t>[[67]]</a:t>
            </a:r>
            <a:r>
              <a:rPr lang="en-US" dirty="0" smtClean="0">
                <a:ea typeface="ＭＳ Ｐゴシック" charset="-128"/>
                <a:cs typeface="ＭＳ Ｐゴシック" charset="-128"/>
              </a:rPr>
              <a:t>, 13, 20, 0</a:t>
            </a:r>
          </a:p>
          <a:p>
            <a:pPr eaLnBrk="1" hangingPunct="1"/>
            <a:r>
              <a:rPr lang="en-US" dirty="0" smtClean="0">
                <a:ea typeface="ＭＳ Ｐゴシック" charset="-128"/>
                <a:cs typeface="ＭＳ Ｐゴシック" charset="-128"/>
              </a:rPr>
              <a:t>_________________________________</a:t>
            </a:r>
          </a:p>
          <a:p>
            <a:pPr eaLnBrk="1" hangingPunct="1"/>
            <a:r>
              <a:rPr lang="en-US" b="1" dirty="0" smtClean="0">
                <a:ea typeface="ＭＳ Ｐゴシック" charset="-128"/>
                <a:cs typeface="ＭＳ Ｐゴシック" charset="-128"/>
              </a:rPr>
              <a:t>Fall 2011 Comments</a:t>
            </a:r>
          </a:p>
          <a:p>
            <a:pPr eaLnBrk="1" hangingPunct="1"/>
            <a:r>
              <a:rPr lang="en-US" dirty="0" smtClean="0">
                <a:ea typeface="ＭＳ Ｐゴシック" charset="-128"/>
                <a:cs typeface="ＭＳ Ｐゴシック" charset="-128"/>
              </a:rPr>
              <a:t>Some students were trying to “intuit” this, only a couple tried looking up numbers.</a:t>
            </a:r>
            <a:r>
              <a:rPr lang="en-US" baseline="0" dirty="0" smtClean="0">
                <a:ea typeface="ＭＳ Ｐゴシック" charset="-128"/>
                <a:cs typeface="ＭＳ Ｐゴシック" charset="-128"/>
              </a:rPr>
              <a:t> Some did realize that 1 T is huge (I asked them where one might find 1T in the world, and where one might find 1V/m.  They knew 1T was huge, and someone thought of batteries as being of order 1 V, with size scales between ends of &lt;~1 m) I meta-discussed how in this course, units are still unfamiliar, and they need to be building “number sense” to be able to say if solutions to problems are sense or nonsense. I also pointed out that when my homework (like last week!) says “a field is increasing at a rate of 1T/sec” they should comment on this, and say “oh really? Can you do that?” </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Notes</a:t>
            </a:r>
          </a:p>
          <a:p>
            <a:pPr eaLnBrk="1" hangingPunct="1"/>
            <a:r>
              <a:rPr lang="en-US" b="1" dirty="0" smtClean="0">
                <a:ea typeface="ＭＳ Ｐゴシック" charset="-128"/>
                <a:cs typeface="ＭＳ Ｐゴシック" charset="-128"/>
              </a:rPr>
              <a:t>Baily</a:t>
            </a:r>
            <a:r>
              <a:rPr lang="en-US" dirty="0" smtClean="0">
                <a:ea typeface="ＭＳ Ｐゴシック" charset="-128"/>
                <a:cs typeface="ＭＳ Ｐゴシック" charset="-128"/>
              </a:rPr>
              <a:t>:</a:t>
            </a:r>
            <a:r>
              <a:rPr lang="en-US" baseline="0"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Overheard comment from student that he thought it was A, but that they couldn’t know for sure until the class-wide discussion started.</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b="1" dirty="0" err="1" smtClean="0">
                <a:ea typeface="ＭＳ Ｐゴシック" charset="-128"/>
                <a:cs typeface="ＭＳ Ｐゴシック" charset="-128"/>
              </a:rPr>
              <a:t>Ragole</a:t>
            </a:r>
            <a:r>
              <a:rPr lang="en-US" dirty="0" smtClean="0">
                <a:ea typeface="ＭＳ Ｐゴシック" charset="-128"/>
                <a:cs typeface="ＭＳ Ｐゴシック" charset="-128"/>
              </a:rPr>
              <a:t>: S</a:t>
            </a:r>
            <a:r>
              <a:rPr lang="en-US" sz="1200" kern="1200" dirty="0" smtClean="0">
                <a:solidFill>
                  <a:schemeClr val="tx1"/>
                </a:solidFill>
                <a:latin typeface="+mn-lt"/>
                <a:ea typeface="ＭＳ Ｐゴシック" pitchFamily="-106" charset="-128"/>
                <a:cs typeface="ＭＳ Ｐゴシック" pitchFamily="-106" charset="-128"/>
              </a:rPr>
              <a:t>tudents were trying to remember what a Tesla was in terms of meters, seconds etc.  They didn’t make a great deal of progress before the time was up.</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algn="l" eaLnBrk="1" hangingPunct="1"/>
            <a:r>
              <a:rPr lang="en-US" b="1" dirty="0" smtClean="0">
                <a:ea typeface="ＭＳ Ｐゴシック" charset="-128"/>
                <a:cs typeface="ＭＳ Ｐゴシック" charset="-128"/>
              </a:rPr>
              <a:t>Rehn</a:t>
            </a:r>
            <a:r>
              <a:rPr lang="en-US" dirty="0" smtClean="0">
                <a:ea typeface="ＭＳ Ｐゴシック" charset="-128"/>
                <a:cs typeface="ＭＳ Ｐゴシック" charset="-128"/>
              </a:rPr>
              <a:t>:</a:t>
            </a:r>
            <a:r>
              <a:rPr lang="en-US" baseline="0" dirty="0" smtClean="0">
                <a:ea typeface="ＭＳ Ｐゴシック" charset="-128"/>
                <a:cs typeface="ＭＳ Ｐゴシック" charset="-128"/>
              </a:rPr>
              <a:t> </a:t>
            </a:r>
            <a:r>
              <a:rPr lang="en-US" sz="1200" kern="1200" dirty="0" smtClean="0">
                <a:solidFill>
                  <a:schemeClr val="tx1"/>
                </a:solidFill>
                <a:latin typeface="+mn-lt"/>
                <a:ea typeface="ＭＳ Ｐゴシック" pitchFamily="-106" charset="-128"/>
                <a:cs typeface="ＭＳ Ｐゴシック" pitchFamily="-106" charset="-128"/>
              </a:rPr>
              <a:t>There wasn't a whole lot of trouble with getting the right answer on this, but they seemed to be arguing for the B field more based on, "it just seems like the magnetic field should be larger," rather than really trying to make sense of it. </a:t>
            </a:r>
            <a:endParaRPr lang="en-US" dirty="0" smtClean="0">
              <a:ea typeface="ＭＳ Ｐゴシック" charset="-128"/>
              <a:cs typeface="ＭＳ Ｐゴシック" charset="-128"/>
            </a:endParaRP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t>
            </a:r>
          </a:p>
          <a:p>
            <a:pPr eaLnBrk="1" hangingPunct="1"/>
            <a:r>
              <a:rPr lang="en-US" dirty="0" smtClean="0">
                <a:ea typeface="ＭＳ Ｐゴシック" charset="-128"/>
                <a:cs typeface="ＭＳ Ｐゴシック" charset="-128"/>
              </a:rPr>
              <a:t>Originally from</a:t>
            </a:r>
            <a:r>
              <a:rPr lang="en-US" baseline="0" dirty="0" smtClean="0">
                <a:ea typeface="ＭＳ Ｐゴシック" charset="-128"/>
                <a:cs typeface="ＭＳ Ｐゴシック" charset="-128"/>
              </a:rPr>
              <a:t> </a:t>
            </a:r>
            <a:r>
              <a:rPr lang="en-US" dirty="0" smtClean="0">
                <a:ea typeface="ＭＳ Ｐゴシック" charset="-128"/>
                <a:cs typeface="ＭＳ Ｐゴシック" charset="-128"/>
              </a:rPr>
              <a:t>ERK Fall 2009</a:t>
            </a:r>
          </a:p>
          <a:p>
            <a:pPr marL="0" indent="0" eaLnBrk="1" hangingPunct="1">
              <a:buNone/>
            </a:pPr>
            <a:r>
              <a:rPr lang="en-US" baseline="0" dirty="0" smtClean="0">
                <a:ea typeface="ＭＳ Ｐゴシック" charset="-128"/>
                <a:cs typeface="ＭＳ Ｐゴシック" charset="-128"/>
              </a:rPr>
              <a:t>Answer is A.  Comparing .5 epsilon0 E^2 to .5 B^2/mu0.  Both epsilon0 and mu0 are small parameters in MKS units, so the B energy is much higher. Makes sense, 1 T is a HUGE magnetic field, whereas 1V/m is a VERY SMALL electric field.  (I think this is an artifact of our choice of unit system, in a more “natural” unit system “1” unit of each field might give the same energy (?) In </a:t>
            </a:r>
            <a:r>
              <a:rPr lang="en-US" baseline="0" dirty="0" err="1" smtClean="0">
                <a:ea typeface="ＭＳ Ｐゴシック" charset="-128"/>
                <a:cs typeface="ＭＳ Ｐゴシック" charset="-128"/>
              </a:rPr>
              <a:t>cgs</a:t>
            </a:r>
            <a:r>
              <a:rPr lang="en-US" baseline="0" dirty="0" smtClean="0">
                <a:ea typeface="ＭＳ Ｐゴシック" charset="-128"/>
                <a:cs typeface="ＭＳ Ｐゴシック" charset="-128"/>
              </a:rPr>
              <a:t> units the energy just looks like (E^2+B^2), so indeed in that system “1” unit of each would be equal.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CONCEPTUAL</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 B</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12</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25,</a:t>
            </a:r>
            <a:r>
              <a:rPr lang="en-US" b="1" baseline="0" dirty="0" smtClean="0">
                <a:latin typeface="Arial" charset="0"/>
                <a:ea typeface="ヒラギノ角ゴ Pro W3" charset="-128"/>
                <a:cs typeface="ヒラギノ角ゴ Pro W3" charset="-128"/>
              </a:rPr>
              <a:t> [[75]]</a:t>
            </a:r>
            <a:r>
              <a:rPr lang="en-US" baseline="0" dirty="0" smtClean="0">
                <a:latin typeface="Arial" charset="0"/>
                <a:ea typeface="ヒラギノ角ゴ Pro W3" charset="-128"/>
                <a:cs typeface="ヒラギノ角ゴ Pro W3" charset="-128"/>
              </a:rPr>
              <a:t>, 0,0,0</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latin typeface="Arial" charset="0"/>
                <a:ea typeface="ヒラギノ角ゴ Pro W3" charset="-128"/>
                <a:cs typeface="ヒラギノ角ゴ Pro W3" charset="-128"/>
              </a:rPr>
              <a:t>Fall 2011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(It started off about 50/50 with about 3/4 of the votes in, then I let them talk to their neighbor)</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 didn’t get to hear a lot of reasoning, but some students were talking about how “voltage can’t suddenly jump”. </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 walked them through it by reviewing what current does, first. ) STILL some debate/discussion about what “0+” means, and HOW long after the switch closes are we talking. One student wanted to know if it was enough time for “charges to move around”. Not sure what he was thinking about.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Answer is B, there is initially no current, so Delta V across resistor is 0, it’s all across the inductor.</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I followed this up by asking about t-&gt; infinity, and a lot of students correctly called out that Delta V(inductor) becomes 0.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latin typeface="Arial" charset="0"/>
                <a:ea typeface="ヒラギノ角ゴ Pro W3" charset="-128"/>
                <a:cs typeface="ヒラギノ角ゴ Pro W3" charset="-128"/>
              </a:rPr>
              <a:t>Notes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err="1" smtClean="0">
                <a:latin typeface="Arial" charset="0"/>
                <a:ea typeface="ヒラギノ角ゴ Pro W3" charset="-128"/>
                <a:cs typeface="ヒラギノ角ゴ Pro W3" charset="-128"/>
              </a:rPr>
              <a:t>Ragole</a:t>
            </a:r>
            <a:r>
              <a:rPr lang="en-US" baseline="0" dirty="0" smtClean="0">
                <a:latin typeface="Arial" charset="0"/>
                <a:ea typeface="ヒラギノ角ゴ Pro W3" charset="-128"/>
                <a:cs typeface="ヒラギノ角ゴ Pro W3" charset="-128"/>
              </a:rPr>
              <a:t>: S</a:t>
            </a:r>
            <a:r>
              <a:rPr lang="en-US" sz="1200" kern="1200" dirty="0" smtClean="0">
                <a:solidFill>
                  <a:schemeClr val="tx1"/>
                </a:solidFill>
                <a:latin typeface="+mn-lt"/>
                <a:ea typeface="ＭＳ Ｐゴシック" pitchFamily="-106" charset="-128"/>
                <a:cs typeface="ＭＳ Ｐゴシック" pitchFamily="-106" charset="-128"/>
              </a:rPr>
              <a:t>tudents initially answered 0 but when we walked through what that would mean for the current, they knew that couldn’t be correct, after that there wasn’t a whole lot of attempt to figure how V.</a:t>
            </a: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1" baseline="0" dirty="0" smtClean="0">
                <a:latin typeface="Arial" charset="0"/>
                <a:ea typeface="ヒラギノ角ゴ Pro W3" charset="-128"/>
                <a:cs typeface="ヒラギノ角ゴ Pro W3" charset="-128"/>
              </a:rPr>
              <a:t>Rehn</a:t>
            </a:r>
            <a:r>
              <a:rPr lang="en-US" baseline="0" dirty="0" smtClean="0">
                <a:latin typeface="Arial" charset="0"/>
                <a:ea typeface="ヒラギノ角ゴ Pro W3" charset="-128"/>
                <a:cs typeface="ヒラギノ角ゴ Pro W3" charset="-128"/>
              </a:rPr>
              <a:t>: </a:t>
            </a:r>
            <a:r>
              <a:rPr lang="en-US" sz="1200" kern="1200" dirty="0" smtClean="0">
                <a:solidFill>
                  <a:schemeClr val="tx1"/>
                </a:solidFill>
                <a:latin typeface="+mn-lt"/>
                <a:ea typeface="ＭＳ Ｐゴシック" pitchFamily="-106" charset="-128"/>
                <a:cs typeface="ＭＳ Ｐゴシック" pitchFamily="-106" charset="-128"/>
              </a:rPr>
              <a:t>One student said, "It's 0 right?" and another responded with "No I think it's still V_0." After that,</a:t>
            </a:r>
            <a:r>
              <a:rPr lang="en-US" sz="1200" kern="1200" baseline="0" dirty="0" smtClean="0">
                <a:solidFill>
                  <a:schemeClr val="tx1"/>
                </a:solidFill>
                <a:latin typeface="+mn-lt"/>
                <a:ea typeface="ＭＳ Ｐゴシック" pitchFamily="-106" charset="-128"/>
                <a:cs typeface="ＭＳ Ｐゴシック" pitchFamily="-106" charset="-128"/>
              </a:rPr>
              <a:t> another</a:t>
            </a:r>
            <a:r>
              <a:rPr lang="en-US" sz="1200" kern="1200" dirty="0" smtClean="0">
                <a:solidFill>
                  <a:schemeClr val="tx1"/>
                </a:solidFill>
                <a:latin typeface="+mn-lt"/>
                <a:ea typeface="ＭＳ Ｐゴシック" pitchFamily="-106" charset="-128"/>
                <a:cs typeface="ＭＳ Ｐゴシック" pitchFamily="-106" charset="-128"/>
              </a:rPr>
              <a:t> gave an explanation that at t=0+ no current can flow through the inductor so no current is passing through the resistor, and therefore all ∆V is across the inductor. He then gave another explanation that V = -</a:t>
            </a:r>
            <a:r>
              <a:rPr lang="en-US" sz="1200" kern="1200" dirty="0" err="1" smtClean="0">
                <a:solidFill>
                  <a:schemeClr val="tx1"/>
                </a:solidFill>
                <a:latin typeface="+mn-lt"/>
                <a:ea typeface="ＭＳ Ｐゴシック" pitchFamily="-106" charset="-128"/>
                <a:cs typeface="ＭＳ Ｐゴシック" pitchFamily="-106" charset="-128"/>
              </a:rPr>
              <a:t>LdI/dt</a:t>
            </a:r>
            <a:r>
              <a:rPr lang="en-US" sz="1200" kern="1200" dirty="0" smtClean="0">
                <a:solidFill>
                  <a:schemeClr val="tx1"/>
                </a:solidFill>
                <a:latin typeface="+mn-lt"/>
                <a:ea typeface="ＭＳ Ｐゴシック" pitchFamily="-106" charset="-128"/>
                <a:cs typeface="ＭＳ Ｐゴシック" pitchFamily="-106" charset="-128"/>
              </a:rPr>
              <a:t> and said that </a:t>
            </a:r>
            <a:r>
              <a:rPr lang="en-US" sz="1200" kern="1200" dirty="0" err="1" smtClean="0">
                <a:solidFill>
                  <a:schemeClr val="tx1"/>
                </a:solidFill>
                <a:latin typeface="+mn-lt"/>
                <a:ea typeface="ＭＳ Ｐゴシック" pitchFamily="-106" charset="-128"/>
                <a:cs typeface="ＭＳ Ｐゴシック" pitchFamily="-106" charset="-128"/>
              </a:rPr>
              <a:t>dI/dt</a:t>
            </a:r>
            <a:r>
              <a:rPr lang="en-US" sz="1200" kern="1200" dirty="0" smtClean="0">
                <a:solidFill>
                  <a:schemeClr val="tx1"/>
                </a:solidFill>
                <a:latin typeface="+mn-lt"/>
                <a:ea typeface="ＭＳ Ｐゴシック" pitchFamily="-106" charset="-128"/>
                <a:cs typeface="ＭＳ Ｐゴシック" pitchFamily="-106" charset="-128"/>
              </a:rPr>
              <a:t> has to be non-zero at that time.</a:t>
            </a:r>
            <a:endParaRPr lang="en-US" b="0" baseline="0"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b="0" baseline="0" dirty="0" smtClean="0">
                <a:latin typeface="Arial" charset="0"/>
                <a:ea typeface="ヒラギノ角ゴ Pro W3" charset="-128"/>
                <a:cs typeface="ヒラギノ角ゴ Pro W3" charset="-128"/>
              </a:rPr>
              <a:t>==============================</a:t>
            </a:r>
            <a:endParaRPr lang="en-US" b="1" baseline="0" dirty="0" smtClean="0">
              <a:latin typeface="Arial" charset="0"/>
              <a:ea typeface="ヒラギノ角ゴ Pro W3" charset="-128"/>
              <a:cs typeface="ヒラギノ角ゴ Pro W3" charset="-128"/>
            </a:endParaRP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5924158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a:t>
            </a:r>
            <a:r>
              <a:rPr lang="en-US" baseline="0" dirty="0" smtClean="0"/>
              <a:t> MATH/PHYSICS</a:t>
            </a:r>
          </a:p>
          <a:p>
            <a:r>
              <a:rPr lang="en-US" baseline="0" dirty="0" smtClean="0"/>
              <a:t>Correct Answer: C</a:t>
            </a:r>
          </a:p>
          <a:p>
            <a:r>
              <a:rPr lang="en-US" baseline="0" dirty="0" smtClean="0"/>
              <a:t>____________________________</a:t>
            </a:r>
          </a:p>
          <a:p>
            <a:endParaRPr lang="en-US" baseline="0" dirty="0" smtClean="0"/>
          </a:p>
          <a:p>
            <a:r>
              <a:rPr lang="en-US" baseline="0" dirty="0" smtClean="0"/>
              <a:t>Fall 2011: Not used</a:t>
            </a:r>
          </a:p>
          <a:p>
            <a:r>
              <a:rPr lang="en-US" baseline="0" dirty="0" smtClean="0"/>
              <a:t>Spring 2012: Not used</a:t>
            </a:r>
          </a:p>
          <a:p>
            <a:endParaRPr lang="en-US" baseline="0" dirty="0" smtClean="0"/>
          </a:p>
          <a:p>
            <a:r>
              <a:rPr lang="en-US" baseline="0" dirty="0" smtClean="0"/>
              <a:t>===========================</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16357095"/>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MATH/PHYSICS</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 Answer:</a:t>
            </a:r>
            <a:r>
              <a:rPr lang="en-US" baseline="0" dirty="0" smtClean="0">
                <a:latin typeface="Arial" charset="0"/>
                <a:ea typeface="ヒラギノ角ゴ Pro W3" charset="-128"/>
                <a:cs typeface="ヒラギノ角ゴ Pro W3" charset="-128"/>
              </a:rPr>
              <a:t> B</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err="1" smtClean="0">
                <a:latin typeface="Arial" charset="0"/>
                <a:ea typeface="ヒラギノ角ゴ Pro W3" charset="-128"/>
                <a:cs typeface="ヒラギノ角ゴ Pro W3" charset="-128"/>
              </a:rPr>
              <a:t>Phys</a:t>
            </a:r>
            <a:r>
              <a:rPr lang="en-US" dirty="0" smtClean="0">
                <a:latin typeface="Arial" charset="0"/>
                <a:ea typeface="ヒラギノ角ゴ Pro W3" charset="-128"/>
                <a:cs typeface="ヒラギノ角ゴ Pro W3" charset="-128"/>
              </a:rPr>
              <a:t> 3320, Fa11</a:t>
            </a:r>
            <a:r>
              <a:rPr lang="en-US" baseline="0" dirty="0" smtClean="0">
                <a:latin typeface="Arial" charset="0"/>
                <a:ea typeface="ヒラギノ角ゴ Pro W3" charset="-128"/>
                <a:cs typeface="ヒラギノ角ゴ Pro W3" charset="-128"/>
              </a:rPr>
              <a:t> (SJP) Lecture #12</a:t>
            </a:r>
          </a:p>
          <a:p>
            <a:r>
              <a:rPr lang="en-US" dirty="0" smtClean="0"/>
              <a:t>4, [[83]], 9,4,0</a:t>
            </a:r>
          </a:p>
          <a:p>
            <a:r>
              <a:rPr lang="en-US" dirty="0" smtClean="0"/>
              <a:t>_____________________________</a:t>
            </a:r>
          </a:p>
          <a:p>
            <a:r>
              <a:rPr lang="en-US" b="1" dirty="0" smtClean="0"/>
              <a:t>Fall 2011 Comments</a:t>
            </a:r>
          </a:p>
          <a:p>
            <a:r>
              <a:rPr lang="en-US" dirty="0" smtClean="0"/>
              <a:t>I had “solved” the RL-V(AC) circuit by the usual (ODE) method, and gotten to this point, and just wanted to see if they remembered</a:t>
            </a:r>
            <a:r>
              <a:rPr lang="en-US" baseline="0" dirty="0" smtClean="0"/>
              <a:t> their appropriate trig identities. It wasn’t going so well (only 11 people had voted after a minute) until I wrote the identity for </a:t>
            </a:r>
            <a:r>
              <a:rPr lang="en-US" baseline="0" dirty="0" err="1" smtClean="0"/>
              <a:t>cos</a:t>
            </a:r>
            <a:r>
              <a:rPr lang="en-US" baseline="0" dirty="0" smtClean="0"/>
              <a:t>(</a:t>
            </a:r>
            <a:r>
              <a:rPr lang="en-US" baseline="0" dirty="0" err="1" smtClean="0"/>
              <a:t>a+b</a:t>
            </a:r>
            <a:r>
              <a:rPr lang="en-US" baseline="0" dirty="0" smtClean="0"/>
              <a:t>) on the board, then people fairly quickly arrived at the right answer.</a:t>
            </a:r>
          </a:p>
          <a:p>
            <a:endParaRPr lang="en-US" baseline="0" dirty="0" smtClean="0"/>
          </a:p>
          <a:p>
            <a:r>
              <a:rPr lang="en-US" dirty="0" smtClean="0"/>
              <a:t>Notes</a:t>
            </a:r>
            <a:endParaRPr lang="en-US" dirty="0"/>
          </a:p>
          <a:p>
            <a:r>
              <a:rPr lang="en-US" b="1" dirty="0" err="1" smtClean="0"/>
              <a:t>Ragole</a:t>
            </a:r>
            <a:r>
              <a:rPr lang="en-US" dirty="0" smtClean="0"/>
              <a:t>:</a:t>
            </a:r>
            <a:r>
              <a:rPr lang="en-US" baseline="0" dirty="0" smtClean="0"/>
              <a:t> </a:t>
            </a:r>
            <a:r>
              <a:rPr lang="en-US" sz="1200" kern="1200" baseline="0" dirty="0" smtClean="0">
                <a:solidFill>
                  <a:schemeClr val="tx1"/>
                </a:solidFill>
                <a:latin typeface="+mn-lt"/>
                <a:ea typeface="ＭＳ Ｐゴシック" pitchFamily="-106" charset="-128"/>
                <a:cs typeface="ＭＳ Ｐゴシック" pitchFamily="-106" charset="-128"/>
              </a:rPr>
              <a:t>S</a:t>
            </a:r>
            <a:r>
              <a:rPr lang="en-US" sz="1200" kern="1200" dirty="0" smtClean="0">
                <a:solidFill>
                  <a:schemeClr val="tx1"/>
                </a:solidFill>
                <a:latin typeface="+mn-lt"/>
                <a:ea typeface="ＭＳ Ｐゴシック" pitchFamily="-106" charset="-128"/>
                <a:cs typeface="ＭＳ Ｐゴシック" pitchFamily="-106" charset="-128"/>
              </a:rPr>
              <a:t>tudents didn’t know how to start and when I asked if the trig identity on the board would help, they didn’t think it would.</a:t>
            </a:r>
          </a:p>
          <a:p>
            <a:endParaRPr lang="en-US" baseline="0" dirty="0" smtClean="0"/>
          </a:p>
          <a:p>
            <a:r>
              <a:rPr lang="en-US" b="1" baseline="0" dirty="0" smtClean="0"/>
              <a:t>Rehn</a:t>
            </a:r>
            <a:r>
              <a:rPr lang="en-US" baseline="0" dirty="0" smtClean="0"/>
              <a:t>: </a:t>
            </a:r>
            <a:r>
              <a:rPr lang="en-US" sz="1200" kern="1200" dirty="0" smtClean="0">
                <a:solidFill>
                  <a:schemeClr val="tx1"/>
                </a:solidFill>
                <a:latin typeface="+mn-lt"/>
                <a:ea typeface="ＭＳ Ｐゴシック" pitchFamily="-106" charset="-128"/>
                <a:cs typeface="ＭＳ Ｐゴシック" pitchFamily="-106" charset="-128"/>
              </a:rPr>
              <a:t>Three of the students thought that the answer was B: (√a^2 + b^2), but didn't have much of an explanation for why. I never saw anyone actually write anything out.</a:t>
            </a:r>
          </a:p>
          <a:p>
            <a:endParaRPr lang="en-US" sz="1200" kern="1200" dirty="0" smtClean="0">
              <a:solidFill>
                <a:schemeClr val="tx1"/>
              </a:solidFill>
              <a:latin typeface="+mn-lt"/>
              <a:ea typeface="ＭＳ Ｐゴシック" pitchFamily="-106" charset="-128"/>
              <a:cs typeface="ＭＳ Ｐゴシック" pitchFamily="-106" charset="-128"/>
            </a:endParaRPr>
          </a:p>
          <a:p>
            <a:r>
              <a:rPr lang="en-US" dirty="0" smtClean="0"/>
              <a:t>=============================</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8</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00278280"/>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Class:</a:t>
            </a:r>
            <a:r>
              <a:rPr lang="en-US" baseline="0" dirty="0" smtClean="0"/>
              <a:t> MATH/PHYSICS</a:t>
            </a:r>
          </a:p>
          <a:p>
            <a:pPr marL="0" marR="0" indent="0" algn="l" defTabSz="457200" rtl="0" eaLnBrk="1" fontAlgn="auto" latinLnBrk="0" hangingPunct="1">
              <a:lnSpc>
                <a:spcPct val="100000"/>
              </a:lnSpc>
              <a:spcBef>
                <a:spcPct val="0"/>
              </a:spcBef>
              <a:spcAft>
                <a:spcPts val="0"/>
              </a:spcAft>
              <a:buClrTx/>
              <a:buSzTx/>
              <a:buFontTx/>
              <a:buNone/>
              <a:tabLst/>
              <a:defRPr/>
            </a:pPr>
            <a:r>
              <a:rPr lang="en-US" baseline="0" dirty="0" smtClean="0"/>
              <a:t>Correct Answer: B</a:t>
            </a: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__________________________</a:t>
            </a:r>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Fall 2011: I skipped this, just asked them about it verbally. I also asked if anyone could “prove” or derive it, and there was a long silence before</a:t>
            </a:r>
            <a:r>
              <a:rPr lang="en-US" baseline="0" dirty="0" smtClean="0"/>
              <a:t> someone tentatively suggested Taylor series. </a:t>
            </a:r>
          </a:p>
          <a:p>
            <a:pPr marL="0" marR="0" indent="0" algn="l" defTabSz="457200" rtl="0" eaLnBrk="1" fontAlgn="auto" latinLnBrk="0" hangingPunct="1">
              <a:lnSpc>
                <a:spcPct val="100000"/>
              </a:lnSpc>
              <a:spcBef>
                <a:spcPct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a:t>
            </a:r>
          </a:p>
          <a:p>
            <a:pPr marL="0" marR="0" indent="0" algn="l" defTabSz="457200" rtl="0" eaLnBrk="1" fontAlgn="auto" latinLnBrk="0" hangingPunct="1">
              <a:lnSpc>
                <a:spcPct val="100000"/>
              </a:lnSpc>
              <a:spcBef>
                <a:spcPct val="0"/>
              </a:spcBef>
              <a:spcAft>
                <a:spcPts val="0"/>
              </a:spcAft>
              <a:buClrTx/>
              <a:buSzTx/>
              <a:buFontTx/>
              <a:buNone/>
              <a:tabLst/>
              <a:defRPr/>
            </a:pPr>
            <a:r>
              <a:rPr lang="en-US" dirty="0" smtClean="0"/>
              <a:t>From </a:t>
            </a:r>
            <a:r>
              <a:rPr lang="en-US" dirty="0"/>
              <a:t>Charles </a:t>
            </a:r>
            <a:r>
              <a:rPr lang="en-US" dirty="0" smtClean="0"/>
              <a:t>Rogers</a:t>
            </a:r>
            <a:endParaRPr lang="en-US" dirty="0"/>
          </a:p>
        </p:txBody>
      </p:sp>
      <p:sp>
        <p:nvSpPr>
          <p:cNvPr id="14340" name="Slide Number Placeholder 3"/>
          <p:cNvSpPr>
            <a:spLocks noGrp="1"/>
          </p:cNvSpPr>
          <p:nvPr>
            <p:ph type="sldNum" sz="quarter" idx="5"/>
          </p:nvPr>
        </p:nvSpPr>
        <p:spPr bwMode="auto">
          <a:ln>
            <a:miter lim="800000"/>
            <a:headEnd/>
            <a:tailEnd/>
          </a:ln>
        </p:spPr>
        <p:txBody>
          <a:bodyPr/>
          <a:lstStyle/>
          <a:p>
            <a:fld id="{5CB95E15-E287-514D-9DA4-1EB19BE045F5}"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Class: MATH</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Correct</a:t>
            </a:r>
            <a:r>
              <a:rPr lang="en-US" baseline="0" dirty="0" smtClean="0">
                <a:latin typeface="Arial" charset="0"/>
                <a:ea typeface="ヒラギノ角ゴ Pro W3" charset="-128"/>
                <a:cs typeface="ヒラギノ角ゴ Pro W3" charset="-128"/>
              </a:rPr>
              <a:t> Answer: D</a:t>
            </a:r>
            <a:endParaRPr lang="en-US" dirty="0" smtClean="0">
              <a:latin typeface="Arial" charset="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Physics 3320, Fa11</a:t>
            </a:r>
            <a:r>
              <a:rPr lang="en-US" baseline="0" dirty="0" smtClean="0">
                <a:latin typeface="Arial" charset="0"/>
                <a:ea typeface="ヒラギノ角ゴ Pro W3" charset="-128"/>
                <a:cs typeface="ヒラギノ角ゴ Pro W3" charset="-128"/>
              </a:rPr>
              <a:t> (SJP) Lecture 12</a:t>
            </a:r>
          </a:p>
          <a:p>
            <a:r>
              <a:rPr lang="en-US" b="0" dirty="0" smtClean="0"/>
              <a:t>I did this</a:t>
            </a:r>
            <a:r>
              <a:rPr lang="en-US" b="0" baseline="0" dirty="0" smtClean="0"/>
              <a:t> as a quick review/check for myself to make sure we’re all ok on the basics. Silent vote:</a:t>
            </a:r>
          </a:p>
          <a:p>
            <a:r>
              <a:rPr lang="en-US" b="0" baseline="0" dirty="0" smtClean="0"/>
              <a:t> 4, 21, 4,</a:t>
            </a:r>
            <a:r>
              <a:rPr lang="en-US" b="1" baseline="0" dirty="0" smtClean="0"/>
              <a:t> [[71]]</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Physics 3320, Sp12</a:t>
            </a:r>
            <a:r>
              <a:rPr lang="en-US" baseline="0" dirty="0" smtClean="0"/>
              <a:t> (MD) Lecture 10</a:t>
            </a:r>
            <a:endParaRPr lang="en-US" baseline="0" dirty="0" smtClean="0">
              <a:ea typeface="ヒラギノ角ゴ Pro W3" charset="-128"/>
              <a:cs typeface="ヒラギノ角ゴ Pro W3"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0, 13, 9, </a:t>
            </a:r>
            <a:r>
              <a:rPr lang="en-US" b="1" dirty="0" smtClean="0">
                <a:latin typeface="Arial" charset="0"/>
                <a:ea typeface="ヒラギノ角ゴ Pro W3" charset="-128"/>
                <a:cs typeface="ヒラギノ角ゴ Pro W3" charset="-128"/>
              </a:rPr>
              <a:t>[[78]]</a:t>
            </a:r>
            <a:r>
              <a:rPr lang="en-US" dirty="0" smtClean="0">
                <a:latin typeface="Arial" charset="0"/>
                <a:ea typeface="ヒラギノ角ゴ Pro W3" charset="-128"/>
                <a:cs typeface="ヒラギノ角ゴ Pro W3" charset="-128"/>
              </a:rPr>
              <a:t>, 0</a:t>
            </a:r>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latin typeface="Arial" charset="0"/>
                <a:ea typeface="ヒラギノ角ゴ Pro W3" charset="-128"/>
                <a:cs typeface="ヒラギノ角ゴ Pro W3"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b="1" dirty="0" smtClean="0">
                <a:latin typeface="Arial" charset="0"/>
                <a:ea typeface="ヒラギノ角ゴ Pro W3" charset="-128"/>
                <a:cs typeface="ヒラギノ角ゴ Pro W3" charset="-128"/>
              </a:rPr>
              <a:t>Fall</a:t>
            </a:r>
            <a:r>
              <a:rPr lang="en-US" b="1" baseline="0" dirty="0" smtClean="0">
                <a:latin typeface="Arial" charset="0"/>
                <a:ea typeface="ヒラギノ角ゴ Pro W3" charset="-128"/>
                <a:cs typeface="ヒラギノ角ゴ Pro W3" charset="-128"/>
              </a:rPr>
              <a:t> 2011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b="0" baseline="0" dirty="0" smtClean="0"/>
              <a:t>Not as good as I’d hoped, the 21% are apparently going with </a:t>
            </a:r>
            <a:r>
              <a:rPr lang="en-US" b="0" baseline="0" dirty="0" err="1" smtClean="0"/>
              <a:t>Sqrt</a:t>
            </a:r>
            <a:r>
              <a:rPr lang="en-US" b="0" baseline="0" dirty="0" smtClean="0"/>
              <a:t>[2^2-1^2]. I used this as an excuse to draw Re and </a:t>
            </a:r>
            <a:r>
              <a:rPr lang="en-US" b="0" baseline="0" dirty="0" err="1" smtClean="0"/>
              <a:t>Im</a:t>
            </a:r>
            <a:r>
              <a:rPr lang="en-US" b="0" baseline="0" dirty="0" smtClean="0"/>
              <a:t> axes and plot 2+I on the board, then draw the triangle, and think about it as </a:t>
            </a:r>
            <a:r>
              <a:rPr lang="en-US" b="0" baseline="0" dirty="0" err="1" smtClean="0"/>
              <a:t>Ae^(I</a:t>
            </a:r>
            <a:r>
              <a:rPr lang="en-US" b="0" baseline="0" dirty="0" smtClean="0"/>
              <a:t> phi)</a:t>
            </a:r>
            <a:endParaRPr lang="en-US" sz="1200" kern="1200" dirty="0" smtClean="0">
              <a:solidFill>
                <a:schemeClr val="tx1"/>
              </a:solidFill>
              <a:latin typeface="+mn-lt"/>
              <a:ea typeface="ＭＳ Ｐゴシック" pitchFamily="-106" charset="-128"/>
              <a:cs typeface="ＭＳ Ｐゴシック" pitchFamily="-106"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06" charset="-128"/>
                <a:cs typeface="ＭＳ Ｐゴシック" pitchFamily="-106" charset="-128"/>
              </a:rPr>
              <a:t>______________________________</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mn-lt"/>
                <a:ea typeface="ＭＳ Ｐゴシック" pitchFamily="-106" charset="-128"/>
                <a:cs typeface="ＭＳ Ｐゴシック" pitchFamily="-106" charset="-128"/>
              </a:rPr>
              <a:t>Spring 2012 Comments</a:t>
            </a: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06" charset="-128"/>
                <a:cs typeface="ＭＳ Ｐゴシック" pitchFamily="-106" charset="-128"/>
              </a:rPr>
              <a:t>Many</a:t>
            </a:r>
            <a:r>
              <a:rPr lang="en-US" sz="1200" kern="1200" baseline="0" dirty="0" smtClean="0">
                <a:solidFill>
                  <a:schemeClr val="tx1"/>
                </a:solidFill>
                <a:latin typeface="+mn-lt"/>
                <a:ea typeface="ＭＳ Ｐゴシック" pitchFamily="-106" charset="-128"/>
                <a:cs typeface="ＭＳ Ｐゴシック" pitchFamily="-106" charset="-128"/>
              </a:rPr>
              <a:t> of these complex numbers concept tests were used in SP12 as preliminary or augmenting questions for the tutorial “Complex Exponentials” (#04)</a:t>
            </a:r>
            <a:endParaRPr lang="en-US" sz="1200" kern="1200" dirty="0" smtClean="0">
              <a:solidFill>
                <a:schemeClr val="tx1"/>
              </a:solidFill>
              <a:latin typeface="+mn-lt"/>
              <a:ea typeface="ＭＳ Ｐゴシック" pitchFamily="-106" charset="-128"/>
              <a:cs typeface="ＭＳ Ｐゴシック" pitchFamily="-106"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ＭＳ Ｐゴシック" pitchFamily="-106" charset="-128"/>
              <a:cs typeface="ＭＳ Ｐゴシック" pitchFamily="-106"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ＭＳ Ｐゴシック" pitchFamily="-106" charset="-128"/>
                <a:cs typeface="ＭＳ Ｐゴシック" pitchFamily="-106" charset="-128"/>
              </a:rPr>
              <a:t>=============================</a:t>
            </a:r>
          </a:p>
        </p:txBody>
      </p:sp>
      <p:sp>
        <p:nvSpPr>
          <p:cNvPr id="4" name="Slide Number Placeholder 3"/>
          <p:cNvSpPr>
            <a:spLocks noGrp="1"/>
          </p:cNvSpPr>
          <p:nvPr>
            <p:ph type="sldNum" sz="quarter" idx="10"/>
          </p:nvPr>
        </p:nvSpPr>
        <p:spPr/>
        <p:txBody>
          <a:bodyPr/>
          <a:lstStyle/>
          <a:p>
            <a:pPr>
              <a:defRPr/>
            </a:pPr>
            <a:fld id="{20737D2B-F4D4-8E43-810E-08EF173F04EC}" type="slidenum">
              <a:rPr lang="en-US" smtClean="0"/>
              <a:pPr>
                <a:defRPr/>
              </a:pPr>
              <a:t>10</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38416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57994-3AA3-D842-8E40-8772710CD195}"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705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57994-3AA3-D842-8E40-8772710CD195}"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0887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57994-3AA3-D842-8E40-8772710CD195}"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0488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57994-3AA3-D842-8E40-8772710CD195}"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988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57994-3AA3-D842-8E40-8772710CD195}" type="datetimeFigureOut">
              <a:rPr lang="en-US" smtClean="0"/>
              <a:pPr/>
              <a:t>7/8/12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575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57994-3AA3-D842-8E40-8772710CD195}"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741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57994-3AA3-D842-8E40-8772710CD195}" type="datetimeFigureOut">
              <a:rPr lang="en-US" smtClean="0"/>
              <a:pPr/>
              <a:t>7/8/12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7530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57994-3AA3-D842-8E40-8772710CD195}" type="datetimeFigureOut">
              <a:rPr lang="en-US" smtClean="0"/>
              <a:pPr/>
              <a:t>7/8/12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2783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57994-3AA3-D842-8E40-8772710CD195}" type="datetimeFigureOut">
              <a:rPr lang="en-US" smtClean="0"/>
              <a:pPr/>
              <a:t>7/8/12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8616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57994-3AA3-D842-8E40-8772710CD195}"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4868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57994-3AA3-D842-8E40-8772710CD195}" type="datetimeFigureOut">
              <a:rPr lang="en-US" smtClean="0"/>
              <a:pPr/>
              <a:t>7/8/12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094301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57994-3AA3-D842-8E40-8772710CD195}" type="datetimeFigureOut">
              <a:rPr lang="en-US" smtClean="0"/>
              <a:pPr/>
              <a:t>7/8/12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C9679-F0CD-E843-BC9E-29135CF73FDB}"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15900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Microsoft_Equation1.bin"/><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2.bin"/><Relationship Id="rId5" Type="http://schemas.openxmlformats.org/officeDocument/2006/relationships/oleObject" Target="../embeddings/oleObject3.bin"/><Relationship Id="rId6" Type="http://schemas.openxmlformats.org/officeDocument/2006/relationships/oleObject" Target="../embeddings/oleObject4.bin"/><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5.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6.bin"/><Relationship Id="rId5" Type="http://schemas.openxmlformats.org/officeDocument/2006/relationships/oleObject" Target="../embeddings/oleObject7.bin"/><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8.bin"/><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Microsoft_Equation2.bin"/><Relationship Id="rId5" Type="http://schemas.openxmlformats.org/officeDocument/2006/relationships/oleObject" Target="../embeddings/Microsoft_Equation3.bin"/><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Microsoft_Equation4.bin"/><Relationship Id="rId5" Type="http://schemas.openxmlformats.org/officeDocument/2006/relationships/image" Target="../media/image19.png"/><Relationship Id="rId1" Type="http://schemas.openxmlformats.org/officeDocument/2006/relationships/vmlDrawing" Target="../drawings/vmlDrawing8.vml"/><Relationship Id="rId2"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Microsoft_Equation5.bin"/><Relationship Id="rId5" Type="http://schemas.openxmlformats.org/officeDocument/2006/relationships/image" Target="../media/image19.png"/><Relationship Id="rId1" Type="http://schemas.openxmlformats.org/officeDocument/2006/relationships/vmlDrawing" Target="../drawings/vmlDrawing9.vml"/><Relationship Id="rId2"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4" Type="http://schemas.openxmlformats.org/officeDocument/2006/relationships/oleObject" Target="../embeddings/oleObject9.bin"/><Relationship Id="rId5" Type="http://schemas.openxmlformats.org/officeDocument/2006/relationships/oleObject" Target="../embeddings/oleObject10.bin"/><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image" Target="../media/image2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 Id="rId3"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275" y="699878"/>
            <a:ext cx="7772400" cy="1470025"/>
          </a:xfrm>
        </p:spPr>
        <p:txBody>
          <a:bodyPr/>
          <a:lstStyle/>
          <a:p>
            <a:r>
              <a:rPr lang="en-US" dirty="0" smtClean="0"/>
              <a:t>Electricity and Magnetism II</a:t>
            </a:r>
            <a:endParaRPr lang="en-US" dirty="0"/>
          </a:p>
        </p:txBody>
      </p:sp>
      <p:sp>
        <p:nvSpPr>
          <p:cNvPr id="3" name="Subtitle 2"/>
          <p:cNvSpPr>
            <a:spLocks noGrp="1"/>
          </p:cNvSpPr>
          <p:nvPr>
            <p:ph type="subTitle" idx="1"/>
          </p:nvPr>
        </p:nvSpPr>
        <p:spPr>
          <a:xfrm>
            <a:off x="1371600" y="2757854"/>
            <a:ext cx="6400800" cy="1752600"/>
          </a:xfrm>
        </p:spPr>
        <p:txBody>
          <a:bodyPr/>
          <a:lstStyle/>
          <a:p>
            <a:r>
              <a:rPr lang="en-US" dirty="0" smtClean="0"/>
              <a:t>AC </a:t>
            </a:r>
            <a:r>
              <a:rPr lang="en-US" dirty="0" smtClean="0"/>
              <a:t>Circuits &amp; Complex Numbers</a:t>
            </a:r>
          </a:p>
          <a:p>
            <a:r>
              <a:rPr lang="en-US" dirty="0" smtClean="0"/>
              <a:t>Clicker </a:t>
            </a:r>
            <a:r>
              <a:rPr lang="en-US" dirty="0" smtClean="0"/>
              <a:t>Questions</a:t>
            </a:r>
            <a:endParaRPr lang="en-US" dirty="0"/>
          </a:p>
        </p:txBody>
      </p:sp>
      <p:sp>
        <p:nvSpPr>
          <p:cNvPr id="4"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AC1</a:t>
            </a:r>
            <a:endParaRPr lang="en-US" sz="800" dirty="0"/>
          </a:p>
        </p:txBody>
      </p:sp>
      <p:pic>
        <p:nvPicPr>
          <p:cNvPr id="5" name="Picture 4" descr="by-nc-sa.png"/>
          <p:cNvPicPr>
            <a:picLocks noChangeAspect="1"/>
          </p:cNvPicPr>
          <p:nvPr/>
        </p:nvPicPr>
        <p:blipFill>
          <a:blip r:embed="rId2"/>
          <a:stretch>
            <a:fillRect/>
          </a:stretch>
        </p:blipFill>
        <p:spPr>
          <a:xfrm>
            <a:off x="7772400" y="5992812"/>
            <a:ext cx="1228725" cy="428625"/>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97696723"/>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What is |2+i|</a:t>
            </a:r>
            <a:br>
              <a:rPr lang="en-US" dirty="0" smtClean="0"/>
            </a:br>
            <a:r>
              <a:rPr lang="en-US" dirty="0"/>
              <a:t/>
            </a:r>
            <a:br>
              <a:rPr lang="en-US" dirty="0"/>
            </a:br>
            <a:r>
              <a:rPr lang="en-US" dirty="0" smtClean="0"/>
              <a:t>A) 1</a:t>
            </a:r>
            <a:br>
              <a:rPr lang="en-US" dirty="0" smtClean="0"/>
            </a:br>
            <a:r>
              <a:rPr lang="en-US" dirty="0" smtClean="0"/>
              <a:t>B) </a:t>
            </a:r>
            <a:r>
              <a:rPr lang="en-US" dirty="0" err="1" smtClean="0"/>
              <a:t>Sqrt</a:t>
            </a:r>
            <a:r>
              <a:rPr lang="en-US" dirty="0" smtClean="0"/>
              <a:t>[3]</a:t>
            </a:r>
            <a:br>
              <a:rPr lang="en-US" dirty="0" smtClean="0"/>
            </a:br>
            <a:r>
              <a:rPr lang="en-US" dirty="0" smtClean="0"/>
              <a:t>C) 5</a:t>
            </a:r>
            <a:br>
              <a:rPr lang="en-US" dirty="0" smtClean="0"/>
            </a:br>
            <a:r>
              <a:rPr lang="en-US" dirty="0" smtClean="0"/>
              <a:t>D) </a:t>
            </a:r>
            <a:r>
              <a:rPr lang="en-US" dirty="0" err="1" smtClean="0"/>
              <a:t>Sqrt</a:t>
            </a:r>
            <a:r>
              <a:rPr lang="en-US" dirty="0" smtClean="0"/>
              <a:t>[5]</a:t>
            </a:r>
            <a:br>
              <a:rPr lang="en-US" dirty="0" smtClean="0"/>
            </a:br>
            <a:r>
              <a:rPr lang="en-US" dirty="0" smtClean="0"/>
              <a:t>E) Something else!  </a:t>
            </a:r>
            <a:endParaRPr lang="en-US" dirty="0"/>
          </a:p>
        </p:txBody>
      </p:sp>
      <p:sp>
        <p:nvSpPr>
          <p:cNvPr id="3"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AC10</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35396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19900" y="6248400"/>
            <a:ext cx="1905000" cy="457200"/>
          </a:xfrm>
        </p:spPr>
        <p:txBody>
          <a:bodyPr/>
          <a:lstStyle/>
          <a:p>
            <a:pPr>
              <a:defRPr/>
            </a:pPr>
            <a:fld id="{28E9A3FF-79B7-504C-B659-7D19FB5634D4}" type="slidenum">
              <a:rPr lang="en-US"/>
              <a:pPr>
                <a:defRPr/>
              </a:pPr>
              <a:t>11</a:t>
            </a:fld>
            <a:endParaRPr lang="en-US"/>
          </a:p>
        </p:txBody>
      </p:sp>
      <p:sp>
        <p:nvSpPr>
          <p:cNvPr id="4" name="TextBox 3"/>
          <p:cNvSpPr txBox="1"/>
          <p:nvPr/>
        </p:nvSpPr>
        <p:spPr>
          <a:xfrm>
            <a:off x="812799" y="270934"/>
            <a:ext cx="7992533" cy="1077218"/>
          </a:xfrm>
          <a:prstGeom prst="rect">
            <a:avLst/>
          </a:prstGeom>
          <a:noFill/>
        </p:spPr>
        <p:txBody>
          <a:bodyPr wrap="square" rtlCol="0">
            <a:spAutoFit/>
          </a:bodyPr>
          <a:lstStyle/>
          <a:p>
            <a:r>
              <a:rPr lang="en-US" sz="3200" dirty="0" smtClean="0"/>
              <a:t>Which point below best represents 4e</a:t>
            </a:r>
            <a:r>
              <a:rPr lang="en-US" sz="3200" baseline="30000" dirty="0" smtClean="0"/>
              <a:t>i3π/4</a:t>
            </a:r>
            <a:r>
              <a:rPr lang="en-US" sz="3200" dirty="0" smtClean="0"/>
              <a:t> on the complex plane?</a:t>
            </a:r>
            <a:endParaRPr lang="en-US" sz="3200" dirty="0"/>
          </a:p>
        </p:txBody>
      </p:sp>
      <p:sp>
        <p:nvSpPr>
          <p:cNvPr id="5" name="TextBox 4"/>
          <p:cNvSpPr txBox="1"/>
          <p:nvPr/>
        </p:nvSpPr>
        <p:spPr>
          <a:xfrm>
            <a:off x="203200" y="5617410"/>
            <a:ext cx="8331200" cy="1200328"/>
          </a:xfrm>
          <a:prstGeom prst="rect">
            <a:avLst/>
          </a:prstGeom>
          <a:noFill/>
        </p:spPr>
        <p:txBody>
          <a:bodyPr wrap="square" rtlCol="0">
            <a:spAutoFit/>
          </a:bodyPr>
          <a:lstStyle/>
          <a:p>
            <a:r>
              <a:rPr lang="en-US"/>
              <a:t>Challenge question: Keeping the general form Ae</a:t>
            </a:r>
            <a:r>
              <a:rPr lang="en-US" baseline="30000"/>
              <a:t>i θ</a:t>
            </a:r>
            <a:r>
              <a:rPr lang="en-US"/>
              <a:t>, do any OTHER values of θ represent the SAME complex number as this? (If so, how many?)  </a:t>
            </a:r>
          </a:p>
        </p:txBody>
      </p:sp>
      <p:grpSp>
        <p:nvGrpSpPr>
          <p:cNvPr id="60" name="Group 59"/>
          <p:cNvGrpSpPr/>
          <p:nvPr/>
        </p:nvGrpSpPr>
        <p:grpSpPr>
          <a:xfrm>
            <a:off x="2127390" y="1630128"/>
            <a:ext cx="4000500" cy="3543300"/>
            <a:chOff x="2127390" y="1630128"/>
            <a:chExt cx="4000500" cy="3543300"/>
          </a:xfrm>
        </p:grpSpPr>
        <p:sp>
          <p:nvSpPr>
            <p:cNvPr id="8" name="Rectangle 7"/>
            <p:cNvSpPr/>
            <p:nvPr/>
          </p:nvSpPr>
          <p:spPr bwMode="auto">
            <a:xfrm>
              <a:off x="2127390" y="1630128"/>
              <a:ext cx="4000500" cy="354330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6"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en-US" sz="2400" dirty="0">
                <a:solidFill>
                  <a:schemeClr val="tx1"/>
                </a:solidFill>
                <a:latin typeface="Arial" charset="0"/>
                <a:ea typeface="ヒラギノ角ゴ Pro W3" pitchFamily="16" charset="-128"/>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16" charset="-128"/>
              </a:endParaRPr>
            </a:p>
          </p:txBody>
        </p:sp>
        <p:grpSp>
          <p:nvGrpSpPr>
            <p:cNvPr id="59" name="Group 58"/>
            <p:cNvGrpSpPr/>
            <p:nvPr/>
          </p:nvGrpSpPr>
          <p:grpSpPr>
            <a:xfrm>
              <a:off x="2881048" y="2247587"/>
              <a:ext cx="3228410" cy="2910427"/>
              <a:chOff x="2893748" y="2285687"/>
              <a:chExt cx="3228410" cy="2910427"/>
            </a:xfrm>
          </p:grpSpPr>
          <p:sp>
            <p:nvSpPr>
              <p:cNvPr id="41" name="Oval 40"/>
              <p:cNvSpPr/>
              <p:nvPr/>
            </p:nvSpPr>
            <p:spPr bwMode="auto">
              <a:xfrm>
                <a:off x="3031337" y="2379428"/>
                <a:ext cx="2032000" cy="2032000"/>
              </a:xfrm>
              <a:prstGeom prst="ellipse">
                <a:avLst/>
              </a:prstGeom>
              <a:noFill/>
              <a:ln w="3175" cmpd="sng">
                <a:solidFill>
                  <a:srgbClr val="000000"/>
                </a:solidFill>
                <a:prstDash val="dot"/>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42" name="Oval 41"/>
              <p:cNvSpPr/>
              <p:nvPr/>
            </p:nvSpPr>
            <p:spPr bwMode="auto">
              <a:xfrm>
                <a:off x="4656937" y="3353518"/>
                <a:ext cx="128988" cy="12898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43" name="Oval 42"/>
              <p:cNvSpPr/>
              <p:nvPr/>
            </p:nvSpPr>
            <p:spPr bwMode="auto">
              <a:xfrm>
                <a:off x="4733137" y="2642318"/>
                <a:ext cx="128988" cy="12898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44" name="Oval 43"/>
              <p:cNvSpPr/>
              <p:nvPr/>
            </p:nvSpPr>
            <p:spPr bwMode="auto">
              <a:xfrm>
                <a:off x="3259937" y="2591518"/>
                <a:ext cx="128988" cy="12898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47" name="Oval 46"/>
              <p:cNvSpPr/>
              <p:nvPr/>
            </p:nvSpPr>
            <p:spPr bwMode="auto">
              <a:xfrm>
                <a:off x="3488537" y="2858218"/>
                <a:ext cx="128988" cy="128988"/>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50" name="Oval 49"/>
              <p:cNvSpPr/>
              <p:nvPr/>
            </p:nvSpPr>
            <p:spPr bwMode="auto">
              <a:xfrm>
                <a:off x="3361537" y="2722328"/>
                <a:ext cx="1371600" cy="1371600"/>
              </a:xfrm>
              <a:prstGeom prst="ellipse">
                <a:avLst/>
              </a:prstGeom>
              <a:noFill/>
              <a:ln w="3175" cmpd="sng">
                <a:solidFill>
                  <a:srgbClr val="000000"/>
                </a:solidFill>
                <a:prstDash val="dot"/>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51" name="TextBox 50"/>
              <p:cNvSpPr txBox="1"/>
              <p:nvPr/>
            </p:nvSpPr>
            <p:spPr>
              <a:xfrm>
                <a:off x="4862125" y="2344426"/>
                <a:ext cx="351378" cy="369332"/>
              </a:xfrm>
              <a:prstGeom prst="rect">
                <a:avLst/>
              </a:prstGeom>
              <a:noFill/>
            </p:spPr>
            <p:txBody>
              <a:bodyPr wrap="none" rtlCol="0">
                <a:spAutoFit/>
              </a:bodyPr>
              <a:lstStyle/>
              <a:p>
                <a:r>
                  <a:rPr lang="en-US" dirty="0" smtClean="0"/>
                  <a:t>A</a:t>
                </a:r>
                <a:endParaRPr lang="en-US" dirty="0"/>
              </a:p>
            </p:txBody>
          </p:sp>
          <p:sp>
            <p:nvSpPr>
              <p:cNvPr id="53" name="TextBox 52"/>
              <p:cNvSpPr txBox="1"/>
              <p:nvPr/>
            </p:nvSpPr>
            <p:spPr>
              <a:xfrm>
                <a:off x="4610236" y="3508459"/>
                <a:ext cx="338629" cy="369332"/>
              </a:xfrm>
              <a:prstGeom prst="rect">
                <a:avLst/>
              </a:prstGeom>
              <a:noFill/>
            </p:spPr>
            <p:txBody>
              <a:bodyPr wrap="none" rtlCol="0">
                <a:spAutoFit/>
              </a:bodyPr>
              <a:lstStyle/>
              <a:p>
                <a:r>
                  <a:rPr lang="en-US" dirty="0"/>
                  <a:t>B</a:t>
                </a:r>
              </a:p>
            </p:txBody>
          </p:sp>
          <p:sp>
            <p:nvSpPr>
              <p:cNvPr id="54" name="TextBox 53"/>
              <p:cNvSpPr txBox="1"/>
              <p:nvPr/>
            </p:nvSpPr>
            <p:spPr>
              <a:xfrm>
                <a:off x="3435577" y="2997682"/>
                <a:ext cx="351366" cy="369332"/>
              </a:xfrm>
              <a:prstGeom prst="rect">
                <a:avLst/>
              </a:prstGeom>
              <a:noFill/>
            </p:spPr>
            <p:txBody>
              <a:bodyPr wrap="none" rtlCol="0">
                <a:spAutoFit/>
              </a:bodyPr>
              <a:lstStyle/>
              <a:p>
                <a:r>
                  <a:rPr lang="en-US" dirty="0" smtClean="0"/>
                  <a:t>C</a:t>
                </a:r>
                <a:endParaRPr lang="en-US" dirty="0"/>
              </a:p>
            </p:txBody>
          </p:sp>
          <p:sp>
            <p:nvSpPr>
              <p:cNvPr id="55" name="TextBox 54"/>
              <p:cNvSpPr txBox="1"/>
              <p:nvPr/>
            </p:nvSpPr>
            <p:spPr>
              <a:xfrm>
                <a:off x="2893748" y="2285687"/>
                <a:ext cx="351366" cy="369332"/>
              </a:xfrm>
              <a:prstGeom prst="rect">
                <a:avLst/>
              </a:prstGeom>
              <a:noFill/>
            </p:spPr>
            <p:txBody>
              <a:bodyPr wrap="none" rtlCol="0">
                <a:spAutoFit/>
              </a:bodyPr>
              <a:lstStyle/>
              <a:p>
                <a:r>
                  <a:rPr lang="en-US" dirty="0" smtClean="0"/>
                  <a:t>D</a:t>
                </a:r>
                <a:endParaRPr lang="en-US" dirty="0"/>
              </a:p>
            </p:txBody>
          </p:sp>
          <p:sp>
            <p:nvSpPr>
              <p:cNvPr id="57" name="TextBox 56"/>
              <p:cNvSpPr txBox="1"/>
              <p:nvPr/>
            </p:nvSpPr>
            <p:spPr>
              <a:xfrm>
                <a:off x="4001065" y="4549783"/>
                <a:ext cx="2121093" cy="646331"/>
              </a:xfrm>
              <a:prstGeom prst="rect">
                <a:avLst/>
              </a:prstGeom>
              <a:noFill/>
            </p:spPr>
            <p:txBody>
              <a:bodyPr wrap="none" rtlCol="0">
                <a:spAutoFit/>
              </a:bodyPr>
              <a:lstStyle/>
              <a:p>
                <a:pPr marL="342900" indent="-342900">
                  <a:buAutoNum type="alphaUcParenR" startAt="5"/>
                </a:pPr>
                <a:r>
                  <a:rPr lang="en-US" dirty="0" smtClean="0"/>
                  <a:t>Not sure and/or</a:t>
                </a:r>
                <a:br>
                  <a:rPr lang="en-US" dirty="0" smtClean="0"/>
                </a:br>
                <a:r>
                  <a:rPr lang="en-US" dirty="0" smtClean="0"/>
                  <a:t>none of these!!</a:t>
                </a:r>
                <a:endParaRPr lang="en-US" dirty="0"/>
              </a:p>
            </p:txBody>
          </p:sp>
        </p:grpSp>
      </p:grpSp>
      <p:grpSp>
        <p:nvGrpSpPr>
          <p:cNvPr id="40" name="Group 39"/>
          <p:cNvGrpSpPr/>
          <p:nvPr/>
        </p:nvGrpSpPr>
        <p:grpSpPr>
          <a:xfrm>
            <a:off x="2495217" y="1648543"/>
            <a:ext cx="3430379" cy="3308349"/>
            <a:chOff x="605365" y="1606551"/>
            <a:chExt cx="3430379" cy="3308349"/>
          </a:xfrm>
        </p:grpSpPr>
        <p:cxnSp>
          <p:nvCxnSpPr>
            <p:cNvPr id="11" name="Straight Connector 10"/>
            <p:cNvCxnSpPr/>
            <p:nvPr/>
          </p:nvCxnSpPr>
          <p:spPr bwMode="auto">
            <a:xfrm flipV="1">
              <a:off x="2159000" y="1955800"/>
              <a:ext cx="0" cy="295910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13" name="Straight Connector 12"/>
            <p:cNvCxnSpPr/>
            <p:nvPr/>
          </p:nvCxnSpPr>
          <p:spPr bwMode="auto">
            <a:xfrm rot="16200000" flipV="1">
              <a:off x="2084915" y="1854200"/>
              <a:ext cx="0" cy="2959100"/>
            </a:xfrm>
            <a:prstGeom prst="line">
              <a:avLst/>
            </a:prstGeom>
            <a:solidFill>
              <a:schemeClr val="accent1"/>
            </a:solidFill>
            <a:ln w="28575" cap="flat" cmpd="sng" algn="ctr">
              <a:solidFill>
                <a:srgbClr val="000000"/>
              </a:solidFill>
              <a:prstDash val="solid"/>
              <a:round/>
              <a:headEnd type="none" w="med" len="med"/>
              <a:tailEnd type="none" w="med" len="med"/>
            </a:ln>
            <a:effectLst/>
          </p:spPr>
        </p:cxnSp>
        <p:sp>
          <p:nvSpPr>
            <p:cNvPr id="14" name="TextBox 13"/>
            <p:cNvSpPr txBox="1"/>
            <p:nvPr/>
          </p:nvSpPr>
          <p:spPr>
            <a:xfrm>
              <a:off x="3556000" y="3117851"/>
              <a:ext cx="479744" cy="369332"/>
            </a:xfrm>
            <a:prstGeom prst="rect">
              <a:avLst/>
            </a:prstGeom>
            <a:noFill/>
          </p:spPr>
          <p:txBody>
            <a:bodyPr wrap="none" rtlCol="0">
              <a:spAutoFit/>
            </a:bodyPr>
            <a:lstStyle/>
            <a:p>
              <a:r>
                <a:rPr lang="en-US" dirty="0" smtClean="0"/>
                <a:t>Re</a:t>
              </a:r>
              <a:endParaRPr lang="en-US" dirty="0"/>
            </a:p>
          </p:txBody>
        </p:sp>
        <p:sp>
          <p:nvSpPr>
            <p:cNvPr id="15" name="TextBox 14"/>
            <p:cNvSpPr txBox="1"/>
            <p:nvPr/>
          </p:nvSpPr>
          <p:spPr>
            <a:xfrm>
              <a:off x="1919128" y="1606551"/>
              <a:ext cx="441084" cy="369332"/>
            </a:xfrm>
            <a:prstGeom prst="rect">
              <a:avLst/>
            </a:prstGeom>
            <a:noFill/>
          </p:spPr>
          <p:txBody>
            <a:bodyPr wrap="none" rtlCol="0">
              <a:spAutoFit/>
            </a:bodyPr>
            <a:lstStyle/>
            <a:p>
              <a:r>
                <a:rPr lang="en-US" dirty="0" err="1" smtClean="0"/>
                <a:t>Im</a:t>
              </a:r>
              <a:endParaRPr lang="en-US" dirty="0"/>
            </a:p>
          </p:txBody>
        </p:sp>
        <p:grpSp>
          <p:nvGrpSpPr>
            <p:cNvPr id="39" name="Group 38"/>
            <p:cNvGrpSpPr/>
            <p:nvPr/>
          </p:nvGrpSpPr>
          <p:grpSpPr>
            <a:xfrm>
              <a:off x="2411012" y="3244851"/>
              <a:ext cx="762000" cy="182880"/>
              <a:chOff x="2411012" y="3244851"/>
              <a:chExt cx="762000" cy="182880"/>
            </a:xfrm>
          </p:grpSpPr>
          <p:cxnSp>
            <p:nvCxnSpPr>
              <p:cNvPr id="16" name="Straight Connector 15"/>
              <p:cNvCxnSpPr/>
              <p:nvPr/>
            </p:nvCxnSpPr>
            <p:spPr bwMode="auto">
              <a:xfrm flipV="1">
                <a:off x="2411012" y="32448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17" name="Straight Connector 16"/>
              <p:cNvCxnSpPr/>
              <p:nvPr/>
            </p:nvCxnSpPr>
            <p:spPr bwMode="auto">
              <a:xfrm flipV="1">
                <a:off x="2665012" y="32448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18" name="Straight Connector 17"/>
              <p:cNvCxnSpPr/>
              <p:nvPr/>
            </p:nvCxnSpPr>
            <p:spPr bwMode="auto">
              <a:xfrm flipV="1">
                <a:off x="2919012" y="32448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19" name="Straight Connector 18"/>
              <p:cNvCxnSpPr/>
              <p:nvPr/>
            </p:nvCxnSpPr>
            <p:spPr bwMode="auto">
              <a:xfrm flipV="1">
                <a:off x="3173012" y="32448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grpSp>
        <p:grpSp>
          <p:nvGrpSpPr>
            <p:cNvPr id="28" name="Group 27"/>
            <p:cNvGrpSpPr/>
            <p:nvPr/>
          </p:nvGrpSpPr>
          <p:grpSpPr>
            <a:xfrm>
              <a:off x="1141012" y="3244851"/>
              <a:ext cx="762000" cy="182880"/>
              <a:chOff x="2563412" y="3397251"/>
              <a:chExt cx="762000" cy="182880"/>
            </a:xfrm>
          </p:grpSpPr>
          <p:cxnSp>
            <p:nvCxnSpPr>
              <p:cNvPr id="20" name="Straight Connector 19"/>
              <p:cNvCxnSpPr/>
              <p:nvPr/>
            </p:nvCxnSpPr>
            <p:spPr bwMode="auto">
              <a:xfrm flipV="1">
                <a:off x="2563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21" name="Straight Connector 20"/>
              <p:cNvCxnSpPr/>
              <p:nvPr/>
            </p:nvCxnSpPr>
            <p:spPr bwMode="auto">
              <a:xfrm flipV="1">
                <a:off x="2817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22" name="Straight Connector 21"/>
              <p:cNvCxnSpPr/>
              <p:nvPr/>
            </p:nvCxnSpPr>
            <p:spPr bwMode="auto">
              <a:xfrm flipV="1">
                <a:off x="3071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23" name="Straight Connector 22"/>
              <p:cNvCxnSpPr/>
              <p:nvPr/>
            </p:nvCxnSpPr>
            <p:spPr bwMode="auto">
              <a:xfrm flipV="1">
                <a:off x="3325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grpSp>
        <p:grpSp>
          <p:nvGrpSpPr>
            <p:cNvPr id="29" name="Group 28"/>
            <p:cNvGrpSpPr/>
            <p:nvPr/>
          </p:nvGrpSpPr>
          <p:grpSpPr>
            <a:xfrm rot="16200000">
              <a:off x="1765300" y="2609851"/>
              <a:ext cx="762000" cy="182880"/>
              <a:chOff x="2563412" y="3397251"/>
              <a:chExt cx="762000" cy="182880"/>
            </a:xfrm>
          </p:grpSpPr>
          <p:cxnSp>
            <p:nvCxnSpPr>
              <p:cNvPr id="30" name="Straight Connector 29"/>
              <p:cNvCxnSpPr/>
              <p:nvPr/>
            </p:nvCxnSpPr>
            <p:spPr bwMode="auto">
              <a:xfrm flipV="1">
                <a:off x="2563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flipV="1">
                <a:off x="2817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2" name="Straight Connector 31"/>
              <p:cNvCxnSpPr/>
              <p:nvPr/>
            </p:nvCxnSpPr>
            <p:spPr bwMode="auto">
              <a:xfrm flipV="1">
                <a:off x="3071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3" name="Straight Connector 32"/>
              <p:cNvCxnSpPr/>
              <p:nvPr/>
            </p:nvCxnSpPr>
            <p:spPr bwMode="auto">
              <a:xfrm flipV="1">
                <a:off x="3325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grpSp>
        <p:grpSp>
          <p:nvGrpSpPr>
            <p:cNvPr id="34" name="Group 33"/>
            <p:cNvGrpSpPr/>
            <p:nvPr/>
          </p:nvGrpSpPr>
          <p:grpSpPr>
            <a:xfrm rot="16200000">
              <a:off x="1778000" y="3877311"/>
              <a:ext cx="762000" cy="182880"/>
              <a:chOff x="2563412" y="3397251"/>
              <a:chExt cx="762000" cy="182880"/>
            </a:xfrm>
          </p:grpSpPr>
          <p:cxnSp>
            <p:nvCxnSpPr>
              <p:cNvPr id="35" name="Straight Connector 34"/>
              <p:cNvCxnSpPr/>
              <p:nvPr/>
            </p:nvCxnSpPr>
            <p:spPr bwMode="auto">
              <a:xfrm flipV="1">
                <a:off x="2563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6" name="Straight Connector 35"/>
              <p:cNvCxnSpPr/>
              <p:nvPr/>
            </p:nvCxnSpPr>
            <p:spPr bwMode="auto">
              <a:xfrm flipV="1">
                <a:off x="2817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7" name="Straight Connector 36"/>
              <p:cNvCxnSpPr/>
              <p:nvPr/>
            </p:nvCxnSpPr>
            <p:spPr bwMode="auto">
              <a:xfrm flipV="1">
                <a:off x="3071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cxnSp>
            <p:nvCxnSpPr>
              <p:cNvPr id="38" name="Straight Connector 37"/>
              <p:cNvCxnSpPr/>
              <p:nvPr/>
            </p:nvCxnSpPr>
            <p:spPr bwMode="auto">
              <a:xfrm flipV="1">
                <a:off x="3325412" y="3397251"/>
                <a:ext cx="0" cy="182880"/>
              </a:xfrm>
              <a:prstGeom prst="line">
                <a:avLst/>
              </a:prstGeom>
              <a:solidFill>
                <a:schemeClr val="accent1"/>
              </a:solidFill>
              <a:ln w="28575" cap="flat" cmpd="sng" algn="ctr">
                <a:solidFill>
                  <a:srgbClr val="000000"/>
                </a:solidFill>
                <a:prstDash val="solid"/>
                <a:round/>
                <a:headEnd type="none" w="med" len="med"/>
                <a:tailEnd type="none" w="med" len="med"/>
              </a:ln>
              <a:effectLst/>
            </p:spPr>
          </p:cxnSp>
        </p:grpSp>
      </p:grpSp>
      <p:sp>
        <p:nvSpPr>
          <p:cNvPr id="45"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AC11</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274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12</a:t>
            </a:fld>
            <a:endParaRPr lang="en-US"/>
          </a:p>
        </p:txBody>
      </p:sp>
      <p:sp>
        <p:nvSpPr>
          <p:cNvPr id="3" name="TextBox 2"/>
          <p:cNvSpPr txBox="1"/>
          <p:nvPr/>
        </p:nvSpPr>
        <p:spPr>
          <a:xfrm>
            <a:off x="1502833" y="512233"/>
            <a:ext cx="1552829" cy="584776"/>
          </a:xfrm>
          <a:prstGeom prst="rect">
            <a:avLst/>
          </a:prstGeom>
          <a:noFill/>
        </p:spPr>
        <p:txBody>
          <a:bodyPr wrap="none" rtlCol="0">
            <a:spAutoFit/>
          </a:bodyPr>
          <a:lstStyle/>
          <a:p>
            <a:r>
              <a:rPr lang="en-US" sz="3200" dirty="0"/>
              <a:t>What </a:t>
            </a:r>
            <a:r>
              <a:rPr lang="en-US" sz="3200" dirty="0" smtClean="0"/>
              <a:t>is</a:t>
            </a:r>
            <a:endParaRPr lang="en-US" sz="3200" dirty="0"/>
          </a:p>
        </p:txBody>
      </p:sp>
      <p:sp>
        <p:nvSpPr>
          <p:cNvPr id="4" name="TextBox 3"/>
          <p:cNvSpPr txBox="1"/>
          <p:nvPr/>
        </p:nvSpPr>
        <p:spPr>
          <a:xfrm>
            <a:off x="190500" y="1549401"/>
            <a:ext cx="3249608" cy="2246769"/>
          </a:xfrm>
          <a:prstGeom prst="rect">
            <a:avLst/>
          </a:prstGeom>
          <a:noFill/>
        </p:spPr>
        <p:txBody>
          <a:bodyPr wrap="none" rtlCol="0">
            <a:spAutoFit/>
          </a:bodyPr>
          <a:lstStyle/>
          <a:p>
            <a:pPr marL="514350" indent="-514350">
              <a:buAutoNum type="alphaUcParenR"/>
            </a:pPr>
            <a:r>
              <a:rPr lang="en-US" sz="2800" dirty="0" err="1"/>
              <a:t>e</a:t>
            </a:r>
            <a:r>
              <a:rPr lang="en-US" sz="2800" baseline="30000" dirty="0" err="1"/>
              <a:t>i</a:t>
            </a:r>
            <a:r>
              <a:rPr lang="en-US" sz="2800" baseline="30000" dirty="0"/>
              <a:t> π/4</a:t>
            </a:r>
            <a:endParaRPr lang="en-US" sz="2800" dirty="0"/>
          </a:p>
          <a:p>
            <a:pPr marL="514350" indent="-514350">
              <a:buFontTx/>
              <a:buAutoNum type="alphaUcParenR"/>
            </a:pPr>
            <a:r>
              <a:rPr lang="en-US" sz="2800" baseline="30000" dirty="0"/>
              <a:t> </a:t>
            </a:r>
            <a:r>
              <a:rPr lang="en-US" sz="2800" dirty="0" err="1"/>
              <a:t>Sqrt</a:t>
            </a:r>
            <a:r>
              <a:rPr lang="en-US" sz="2800" dirty="0"/>
              <a:t>[2] </a:t>
            </a:r>
            <a:r>
              <a:rPr lang="en-US" sz="2800" dirty="0" err="1"/>
              <a:t>e</a:t>
            </a:r>
            <a:r>
              <a:rPr lang="en-US" sz="2800" baseline="30000" dirty="0" err="1"/>
              <a:t>i</a:t>
            </a:r>
            <a:r>
              <a:rPr lang="en-US" sz="2800" baseline="30000" dirty="0"/>
              <a:t> π/4</a:t>
            </a:r>
            <a:endParaRPr lang="en-US" sz="2800" dirty="0"/>
          </a:p>
          <a:p>
            <a:pPr marL="514350" indent="-514350">
              <a:buFontTx/>
              <a:buAutoNum type="alphaUcParenR"/>
            </a:pPr>
            <a:r>
              <a:rPr lang="en-US" sz="2800" dirty="0"/>
              <a:t> </a:t>
            </a:r>
            <a:r>
              <a:rPr lang="en-US" sz="2800" dirty="0" err="1"/>
              <a:t>e</a:t>
            </a:r>
            <a:r>
              <a:rPr lang="en-US" sz="2800" baseline="30000" dirty="0" err="1"/>
              <a:t>i</a:t>
            </a:r>
            <a:r>
              <a:rPr lang="en-US" sz="2800" baseline="30000" dirty="0"/>
              <a:t> 3π/4</a:t>
            </a:r>
          </a:p>
          <a:p>
            <a:pPr marL="514350" indent="-514350">
              <a:buFontTx/>
              <a:buAutoNum type="alphaUcParenR"/>
            </a:pPr>
            <a:r>
              <a:rPr lang="en-US" sz="2800" dirty="0" err="1"/>
              <a:t>Sqrt</a:t>
            </a:r>
            <a:r>
              <a:rPr lang="en-US" sz="2800" dirty="0"/>
              <a:t>[2]</a:t>
            </a:r>
            <a:r>
              <a:rPr lang="en-US" sz="2800" dirty="0" err="1"/>
              <a:t>e</a:t>
            </a:r>
            <a:r>
              <a:rPr lang="en-US" sz="2800" baseline="30000" dirty="0" err="1"/>
              <a:t>i</a:t>
            </a:r>
            <a:r>
              <a:rPr lang="en-US" sz="2800" baseline="30000" dirty="0"/>
              <a:t> 3π/4</a:t>
            </a:r>
          </a:p>
          <a:p>
            <a:pPr marL="514350" indent="-514350">
              <a:buFontTx/>
              <a:buAutoNum type="alphaUcParenR"/>
            </a:pPr>
            <a:r>
              <a:rPr lang="en-US" sz="2800" dirty="0"/>
              <a:t>Something else</a:t>
            </a:r>
            <a:r>
              <a:rPr lang="en-US" sz="2800" dirty="0" smtClean="0"/>
              <a:t>!</a:t>
            </a:r>
            <a:endParaRPr lang="en-US" sz="2800" dirty="0"/>
          </a:p>
        </p:txBody>
      </p:sp>
      <p:sp>
        <p:nvSpPr>
          <p:cNvPr id="5" name="TextBox 4"/>
          <p:cNvSpPr txBox="1"/>
          <p:nvPr/>
        </p:nvSpPr>
        <p:spPr>
          <a:xfrm>
            <a:off x="207812" y="3822700"/>
            <a:ext cx="8562598" cy="923330"/>
          </a:xfrm>
          <a:prstGeom prst="rect">
            <a:avLst/>
          </a:prstGeom>
          <a:noFill/>
        </p:spPr>
        <p:txBody>
          <a:bodyPr wrap="none" rtlCol="0">
            <a:spAutoFit/>
          </a:bodyPr>
          <a:lstStyle/>
          <a:p>
            <a:r>
              <a:rPr lang="en-US" dirty="0" smtClean="0"/>
              <a:t>There are two obvious methods. 1) multiply it out (“rationalizing” the denominator)</a:t>
            </a:r>
          </a:p>
          <a:p>
            <a:r>
              <a:rPr lang="en-US" dirty="0" smtClean="0"/>
              <a:t>Or 2) First write numerator and denominator in standard </a:t>
            </a:r>
            <a:r>
              <a:rPr lang="en-US" dirty="0" err="1" smtClean="0"/>
              <a:t>Ae</a:t>
            </a:r>
            <a:r>
              <a:rPr lang="en-US" baseline="30000" dirty="0" err="1" smtClean="0"/>
              <a:t>iθ</a:t>
            </a:r>
            <a:r>
              <a:rPr lang="en-US" dirty="0" smtClean="0"/>
              <a:t> form.</a:t>
            </a:r>
          </a:p>
          <a:p>
            <a:r>
              <a:rPr lang="en-US" dirty="0" smtClean="0"/>
              <a:t>Both work. Try it with method 2b </a:t>
            </a:r>
            <a:endParaRPr lang="en-US" dirty="0"/>
          </a:p>
        </p:txBody>
      </p:sp>
      <p:graphicFrame>
        <p:nvGraphicFramePr>
          <p:cNvPr id="6" name="Object 5"/>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4163091"/>
              </p:ext>
            </p:extLst>
          </p:nvPr>
        </p:nvGraphicFramePr>
        <p:xfrm>
          <a:off x="3189151" y="0"/>
          <a:ext cx="1617799" cy="1530350"/>
        </p:xfrm>
        <a:graphic>
          <a:graphicData uri="http://schemas.openxmlformats.org/presentationml/2006/ole">
            <p:oleObj spid="_x0000_s2057" name="Equation" r:id="rId4" imgW="469900" imgH="444500" progId="Equation.3">
              <p:embed/>
            </p:oleObj>
          </a:graphicData>
        </a:graphic>
      </p:graphicFrame>
      <p:sp>
        <p:nvSpPr>
          <p:cNvPr id="7"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AC12</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6197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13</a:t>
            </a:fld>
            <a:endParaRPr lang="en-US"/>
          </a:p>
        </p:txBody>
      </p:sp>
      <p:sp>
        <p:nvSpPr>
          <p:cNvPr id="3" name="TextBox 2"/>
          <p:cNvSpPr txBox="1"/>
          <p:nvPr/>
        </p:nvSpPr>
        <p:spPr>
          <a:xfrm>
            <a:off x="2404533" y="118537"/>
            <a:ext cx="3147541" cy="523220"/>
          </a:xfrm>
          <a:prstGeom prst="rect">
            <a:avLst/>
          </a:prstGeom>
          <a:noFill/>
        </p:spPr>
        <p:txBody>
          <a:bodyPr wrap="none" rtlCol="0">
            <a:spAutoFit/>
          </a:bodyPr>
          <a:lstStyle/>
          <a:p>
            <a:r>
              <a:rPr lang="en-US" sz="2800"/>
              <a:t>What is (1+i)</a:t>
            </a:r>
            <a:r>
              <a:rPr lang="en-US" sz="2800" baseline="30000"/>
              <a:t>2</a:t>
            </a:r>
            <a:r>
              <a:rPr lang="en-US" sz="2800"/>
              <a:t>/(1-i)</a:t>
            </a:r>
          </a:p>
        </p:txBody>
      </p:sp>
      <p:pic>
        <p:nvPicPr>
          <p:cNvPr id="5" name="Picture 4"/>
          <p:cNvPicPr>
            <a:picLocks noChangeAspect="1"/>
          </p:cNvPicPr>
          <p:nvPr/>
        </p:nvPicPr>
        <p:blipFill>
          <a:blip r:embed="rId3"/>
          <a:stretch>
            <a:fillRect/>
          </a:stretch>
        </p:blipFill>
        <p:spPr>
          <a:xfrm>
            <a:off x="461434" y="732374"/>
            <a:ext cx="7361766" cy="5939136"/>
          </a:xfrm>
          <a:prstGeom prst="rect">
            <a:avLst/>
          </a:prstGeom>
        </p:spPr>
      </p:pic>
      <p:sp>
        <p:nvSpPr>
          <p:cNvPr id="6" name="Rectangle 5"/>
          <p:cNvSpPr/>
          <p:nvPr/>
        </p:nvSpPr>
        <p:spPr bwMode="auto">
          <a:xfrm>
            <a:off x="3471333" y="711200"/>
            <a:ext cx="4826000" cy="5926667"/>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bwMode="auto">
          <a:xfrm>
            <a:off x="338668" y="3302002"/>
            <a:ext cx="4826000" cy="3420534"/>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AC13</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30094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14</a:t>
            </a:fld>
            <a:endParaRPr lang="en-US"/>
          </a:p>
        </p:txBody>
      </p:sp>
      <p:sp>
        <p:nvSpPr>
          <p:cNvPr id="3" name="TextBox 2"/>
          <p:cNvSpPr txBox="1"/>
          <p:nvPr/>
        </p:nvSpPr>
        <p:spPr>
          <a:xfrm>
            <a:off x="2404533" y="118537"/>
            <a:ext cx="3147541" cy="523220"/>
          </a:xfrm>
          <a:prstGeom prst="rect">
            <a:avLst/>
          </a:prstGeom>
          <a:noFill/>
        </p:spPr>
        <p:txBody>
          <a:bodyPr wrap="none" rtlCol="0">
            <a:spAutoFit/>
          </a:bodyPr>
          <a:lstStyle/>
          <a:p>
            <a:r>
              <a:rPr lang="en-US" sz="2800"/>
              <a:t>What is (1+i)</a:t>
            </a:r>
            <a:r>
              <a:rPr lang="en-US" sz="2800" baseline="30000"/>
              <a:t>2</a:t>
            </a:r>
            <a:r>
              <a:rPr lang="en-US" sz="2800"/>
              <a:t>/(1-i)</a:t>
            </a:r>
          </a:p>
        </p:txBody>
      </p:sp>
      <p:pic>
        <p:nvPicPr>
          <p:cNvPr id="5" name="Picture 4"/>
          <p:cNvPicPr>
            <a:picLocks noChangeAspect="1"/>
          </p:cNvPicPr>
          <p:nvPr/>
        </p:nvPicPr>
        <p:blipFill>
          <a:blip r:embed="rId3"/>
          <a:stretch>
            <a:fillRect/>
          </a:stretch>
        </p:blipFill>
        <p:spPr>
          <a:xfrm>
            <a:off x="461434" y="732374"/>
            <a:ext cx="7361766" cy="5939136"/>
          </a:xfrm>
          <a:prstGeom prst="rect">
            <a:avLst/>
          </a:prstGeom>
        </p:spPr>
      </p:pic>
      <p:sp>
        <p:nvSpPr>
          <p:cNvPr id="6" name="Rectangle 5"/>
          <p:cNvSpPr/>
          <p:nvPr/>
        </p:nvSpPr>
        <p:spPr bwMode="auto">
          <a:xfrm>
            <a:off x="3471333" y="3098800"/>
            <a:ext cx="4826000" cy="3539067"/>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6"/>
          <p:cNvSpPr/>
          <p:nvPr/>
        </p:nvSpPr>
        <p:spPr bwMode="auto">
          <a:xfrm>
            <a:off x="338668" y="3302002"/>
            <a:ext cx="4826000" cy="3420534"/>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AC14</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61975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15</a:t>
            </a:fld>
            <a:endParaRPr lang="en-US"/>
          </a:p>
        </p:txBody>
      </p:sp>
      <p:sp>
        <p:nvSpPr>
          <p:cNvPr id="3" name="TextBox 2"/>
          <p:cNvSpPr txBox="1"/>
          <p:nvPr/>
        </p:nvSpPr>
        <p:spPr>
          <a:xfrm>
            <a:off x="2404533" y="118537"/>
            <a:ext cx="3147541" cy="523220"/>
          </a:xfrm>
          <a:prstGeom prst="rect">
            <a:avLst/>
          </a:prstGeom>
          <a:noFill/>
        </p:spPr>
        <p:txBody>
          <a:bodyPr wrap="none" rtlCol="0">
            <a:spAutoFit/>
          </a:bodyPr>
          <a:lstStyle/>
          <a:p>
            <a:r>
              <a:rPr lang="en-US" sz="2800"/>
              <a:t>What is (1+i)</a:t>
            </a:r>
            <a:r>
              <a:rPr lang="en-US" sz="2800" baseline="30000"/>
              <a:t>2</a:t>
            </a:r>
            <a:r>
              <a:rPr lang="en-US" sz="2800"/>
              <a:t>/(1-i)</a:t>
            </a:r>
          </a:p>
        </p:txBody>
      </p:sp>
      <p:pic>
        <p:nvPicPr>
          <p:cNvPr id="5" name="Picture 4"/>
          <p:cNvPicPr>
            <a:picLocks noChangeAspect="1"/>
          </p:cNvPicPr>
          <p:nvPr/>
        </p:nvPicPr>
        <p:blipFill>
          <a:blip r:embed="rId3"/>
          <a:stretch>
            <a:fillRect/>
          </a:stretch>
        </p:blipFill>
        <p:spPr>
          <a:xfrm>
            <a:off x="461434" y="732374"/>
            <a:ext cx="7361766" cy="5939136"/>
          </a:xfrm>
          <a:prstGeom prst="rect">
            <a:avLst/>
          </a:prstGeom>
        </p:spPr>
      </p:pic>
      <p:sp>
        <p:nvSpPr>
          <p:cNvPr id="6" name="Rectangle 5"/>
          <p:cNvSpPr/>
          <p:nvPr/>
        </p:nvSpPr>
        <p:spPr bwMode="auto">
          <a:xfrm>
            <a:off x="152403" y="3335868"/>
            <a:ext cx="4826000" cy="3420534"/>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AC15</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857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8E9A3FF-79B7-504C-B659-7D19FB5634D4}" type="slidenum">
              <a:rPr lang="en-US"/>
              <a:pPr>
                <a:defRPr/>
              </a:pPr>
              <a:t>16</a:t>
            </a:fld>
            <a:endParaRPr lang="en-US"/>
          </a:p>
        </p:txBody>
      </p:sp>
      <p:sp>
        <p:nvSpPr>
          <p:cNvPr id="3" name="TextBox 2"/>
          <p:cNvSpPr txBox="1"/>
          <p:nvPr/>
        </p:nvSpPr>
        <p:spPr>
          <a:xfrm>
            <a:off x="2404533" y="118537"/>
            <a:ext cx="3147541" cy="523220"/>
          </a:xfrm>
          <a:prstGeom prst="rect">
            <a:avLst/>
          </a:prstGeom>
          <a:noFill/>
        </p:spPr>
        <p:txBody>
          <a:bodyPr wrap="none" rtlCol="0">
            <a:spAutoFit/>
          </a:bodyPr>
          <a:lstStyle/>
          <a:p>
            <a:r>
              <a:rPr lang="en-US" sz="2800"/>
              <a:t>What is (1+i)</a:t>
            </a:r>
            <a:r>
              <a:rPr lang="en-US" sz="2800" baseline="30000"/>
              <a:t>2</a:t>
            </a:r>
            <a:r>
              <a:rPr lang="en-US" sz="2800"/>
              <a:t>/(1-i)</a:t>
            </a:r>
          </a:p>
        </p:txBody>
      </p:sp>
      <p:pic>
        <p:nvPicPr>
          <p:cNvPr id="5" name="Picture 4"/>
          <p:cNvPicPr>
            <a:picLocks noChangeAspect="1"/>
          </p:cNvPicPr>
          <p:nvPr/>
        </p:nvPicPr>
        <p:blipFill>
          <a:blip r:embed="rId3"/>
          <a:stretch>
            <a:fillRect/>
          </a:stretch>
        </p:blipFill>
        <p:spPr>
          <a:xfrm>
            <a:off x="461434" y="732374"/>
            <a:ext cx="7361766" cy="5939136"/>
          </a:xfrm>
          <a:prstGeom prst="rect">
            <a:avLst/>
          </a:prstGeom>
        </p:spPr>
      </p:pic>
      <p:sp>
        <p:nvSpPr>
          <p:cNvPr id="6"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AC16</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57258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891251" y="787078"/>
            <a:ext cx="6483506" cy="461665"/>
          </a:xfrm>
          <a:prstGeom prst="rect">
            <a:avLst/>
          </a:prstGeom>
          <a:noFill/>
        </p:spPr>
        <p:txBody>
          <a:bodyPr wrap="none" rtlCol="0">
            <a:spAutoFit/>
          </a:bodyPr>
          <a:lstStyle/>
          <a:p>
            <a:r>
              <a:rPr lang="en-US" sz="2400" dirty="0" smtClean="0"/>
              <a:t>AC  voltage V and current I </a:t>
            </a:r>
            <a:r>
              <a:rPr lang="en-US" sz="2400" dirty="0" err="1" smtClean="0"/>
              <a:t>vs</a:t>
            </a:r>
            <a:r>
              <a:rPr lang="en-US" sz="2400" dirty="0" smtClean="0"/>
              <a:t> time t are as shown: </a:t>
            </a:r>
            <a:endParaRPr lang="en-US" sz="2400" dirty="0"/>
          </a:p>
        </p:txBody>
      </p:sp>
      <p:cxnSp>
        <p:nvCxnSpPr>
          <p:cNvPr id="4" name="Straight Arrow Connector 3"/>
          <p:cNvCxnSpPr/>
          <p:nvPr/>
        </p:nvCxnSpPr>
        <p:spPr>
          <a:xfrm>
            <a:off x="1319514" y="2476982"/>
            <a:ext cx="3680749" cy="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597306" y="1542329"/>
            <a:ext cx="0" cy="1623348"/>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1223748" y="1542329"/>
            <a:ext cx="2893674" cy="1869306"/>
            <a:chOff x="2291788" y="2691119"/>
            <a:chExt cx="2893674" cy="1869306"/>
          </a:xfrm>
        </p:grpSpPr>
        <p:grpSp>
          <p:nvGrpSpPr>
            <p:cNvPr id="9" name="Group 8"/>
            <p:cNvGrpSpPr/>
            <p:nvPr/>
          </p:nvGrpSpPr>
          <p:grpSpPr>
            <a:xfrm>
              <a:off x="2291788" y="2691119"/>
              <a:ext cx="1469987" cy="1869306"/>
              <a:chOff x="2291787" y="2691119"/>
              <a:chExt cx="2206989" cy="1869306"/>
            </a:xfrm>
          </p:grpSpPr>
          <p:sp>
            <p:nvSpPr>
              <p:cNvPr id="7" name="Arc 6"/>
              <p:cNvSpPr/>
              <p:nvPr/>
            </p:nvSpPr>
            <p:spPr>
              <a:xfrm>
                <a:off x="2291787" y="3183038"/>
                <a:ext cx="1134319" cy="1377387"/>
              </a:xfrm>
              <a:prstGeom prst="arc">
                <a:avLst>
                  <a:gd name="adj1" fmla="val 12873082"/>
                  <a:gd name="adj2" fmla="val 19551648"/>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Arc 7"/>
              <p:cNvSpPr/>
              <p:nvPr/>
            </p:nvSpPr>
            <p:spPr>
              <a:xfrm rot="10800000">
                <a:off x="3364456" y="2691119"/>
                <a:ext cx="1134320" cy="1377387"/>
              </a:xfrm>
              <a:prstGeom prst="arc">
                <a:avLst>
                  <a:gd name="adj1" fmla="val 12873082"/>
                  <a:gd name="adj2" fmla="val 19551648"/>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0" name="Group 9"/>
            <p:cNvGrpSpPr/>
            <p:nvPr/>
          </p:nvGrpSpPr>
          <p:grpSpPr>
            <a:xfrm>
              <a:off x="3715475" y="2691119"/>
              <a:ext cx="1469987" cy="1869306"/>
              <a:chOff x="2309165" y="2691119"/>
              <a:chExt cx="2206989" cy="1869306"/>
            </a:xfrm>
          </p:grpSpPr>
          <p:sp>
            <p:nvSpPr>
              <p:cNvPr id="11" name="Arc 10"/>
              <p:cNvSpPr/>
              <p:nvPr/>
            </p:nvSpPr>
            <p:spPr>
              <a:xfrm>
                <a:off x="2309165" y="3183038"/>
                <a:ext cx="1134319" cy="1377387"/>
              </a:xfrm>
              <a:prstGeom prst="arc">
                <a:avLst>
                  <a:gd name="adj1" fmla="val 12873082"/>
                  <a:gd name="adj2" fmla="val 19551648"/>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Arc 11"/>
              <p:cNvSpPr/>
              <p:nvPr/>
            </p:nvSpPr>
            <p:spPr>
              <a:xfrm rot="10800000">
                <a:off x="3381834" y="2691119"/>
                <a:ext cx="1134320" cy="1377387"/>
              </a:xfrm>
              <a:prstGeom prst="arc">
                <a:avLst>
                  <a:gd name="adj1" fmla="val 12873082"/>
                  <a:gd name="adj2" fmla="val 19551648"/>
                </a:avLst>
              </a:prstGeom>
              <a:ln>
                <a:solidFill>
                  <a:schemeClr val="tx1"/>
                </a:solidFill>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grpSp>
        <p:nvGrpSpPr>
          <p:cNvPr id="14" name="Group 13"/>
          <p:cNvGrpSpPr/>
          <p:nvPr/>
        </p:nvGrpSpPr>
        <p:grpSpPr>
          <a:xfrm>
            <a:off x="1562581" y="1788288"/>
            <a:ext cx="2893674" cy="1377388"/>
            <a:chOff x="2291788" y="2691119"/>
            <a:chExt cx="2893674" cy="1869306"/>
          </a:xfrm>
        </p:grpSpPr>
        <p:grpSp>
          <p:nvGrpSpPr>
            <p:cNvPr id="15" name="Group 8"/>
            <p:cNvGrpSpPr/>
            <p:nvPr/>
          </p:nvGrpSpPr>
          <p:grpSpPr>
            <a:xfrm>
              <a:off x="2291788" y="2691119"/>
              <a:ext cx="1469987" cy="1869306"/>
              <a:chOff x="2291787" y="2691119"/>
              <a:chExt cx="2206989" cy="1869306"/>
            </a:xfrm>
          </p:grpSpPr>
          <p:sp>
            <p:nvSpPr>
              <p:cNvPr id="19" name="Arc 18"/>
              <p:cNvSpPr/>
              <p:nvPr/>
            </p:nvSpPr>
            <p:spPr>
              <a:xfrm>
                <a:off x="2291787" y="3183038"/>
                <a:ext cx="1134319" cy="1377387"/>
              </a:xfrm>
              <a:prstGeom prst="arc">
                <a:avLst>
                  <a:gd name="adj1" fmla="val 12873082"/>
                  <a:gd name="adj2" fmla="val 19551648"/>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Arc 19"/>
              <p:cNvSpPr/>
              <p:nvPr/>
            </p:nvSpPr>
            <p:spPr>
              <a:xfrm rot="10800000">
                <a:off x="3364456" y="2691119"/>
                <a:ext cx="1134320" cy="1377387"/>
              </a:xfrm>
              <a:prstGeom prst="arc">
                <a:avLst>
                  <a:gd name="adj1" fmla="val 12873082"/>
                  <a:gd name="adj2" fmla="val 19551648"/>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6" name="Group 9"/>
            <p:cNvGrpSpPr/>
            <p:nvPr/>
          </p:nvGrpSpPr>
          <p:grpSpPr>
            <a:xfrm>
              <a:off x="3715475" y="2691119"/>
              <a:ext cx="1469987" cy="1869306"/>
              <a:chOff x="2309165" y="2691119"/>
              <a:chExt cx="2206989" cy="1869306"/>
            </a:xfrm>
          </p:grpSpPr>
          <p:sp>
            <p:nvSpPr>
              <p:cNvPr id="17" name="Arc 16"/>
              <p:cNvSpPr/>
              <p:nvPr/>
            </p:nvSpPr>
            <p:spPr>
              <a:xfrm>
                <a:off x="2309165" y="3183038"/>
                <a:ext cx="1134319" cy="1377387"/>
              </a:xfrm>
              <a:prstGeom prst="arc">
                <a:avLst>
                  <a:gd name="adj1" fmla="val 12873082"/>
                  <a:gd name="adj2" fmla="val 19551648"/>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p:nvPr/>
            </p:nvSpPr>
            <p:spPr>
              <a:xfrm rot="10800000">
                <a:off x="3381834" y="2691119"/>
                <a:ext cx="1134320" cy="1377387"/>
              </a:xfrm>
              <a:prstGeom prst="arc">
                <a:avLst>
                  <a:gd name="adj1" fmla="val 12873082"/>
                  <a:gd name="adj2" fmla="val 19551648"/>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sp>
        <p:nvSpPr>
          <p:cNvPr id="24" name="TextBox 23"/>
          <p:cNvSpPr txBox="1"/>
          <p:nvPr/>
        </p:nvSpPr>
        <p:spPr>
          <a:xfrm>
            <a:off x="5000263" y="2292316"/>
            <a:ext cx="287258" cy="461665"/>
          </a:xfrm>
          <a:prstGeom prst="rect">
            <a:avLst/>
          </a:prstGeom>
          <a:noFill/>
        </p:spPr>
        <p:txBody>
          <a:bodyPr wrap="none" rtlCol="0">
            <a:spAutoFit/>
          </a:bodyPr>
          <a:lstStyle/>
          <a:p>
            <a:r>
              <a:rPr lang="en-US" sz="2400" dirty="0" smtClean="0"/>
              <a:t>t</a:t>
            </a:r>
            <a:endParaRPr lang="en-US" sz="2400" dirty="0"/>
          </a:p>
        </p:txBody>
      </p:sp>
      <p:sp>
        <p:nvSpPr>
          <p:cNvPr id="25" name="TextBox 24"/>
          <p:cNvSpPr txBox="1"/>
          <p:nvPr/>
        </p:nvSpPr>
        <p:spPr>
          <a:xfrm>
            <a:off x="1139817" y="1830651"/>
            <a:ext cx="359394" cy="461665"/>
          </a:xfrm>
          <a:prstGeom prst="rect">
            <a:avLst/>
          </a:prstGeom>
          <a:noFill/>
        </p:spPr>
        <p:txBody>
          <a:bodyPr wrap="none" rtlCol="0">
            <a:spAutoFit/>
          </a:bodyPr>
          <a:lstStyle/>
          <a:p>
            <a:r>
              <a:rPr lang="en-US" sz="2400" dirty="0" smtClean="0"/>
              <a:t>V</a:t>
            </a:r>
            <a:endParaRPr lang="en-US" sz="2400" dirty="0"/>
          </a:p>
        </p:txBody>
      </p:sp>
      <p:sp>
        <p:nvSpPr>
          <p:cNvPr id="26" name="TextBox 25"/>
          <p:cNvSpPr txBox="1"/>
          <p:nvPr/>
        </p:nvSpPr>
        <p:spPr>
          <a:xfrm flipH="1">
            <a:off x="2161558" y="1919923"/>
            <a:ext cx="313094" cy="461665"/>
          </a:xfrm>
          <a:prstGeom prst="rect">
            <a:avLst/>
          </a:prstGeom>
          <a:noFill/>
        </p:spPr>
        <p:txBody>
          <a:bodyPr wrap="square" rtlCol="0">
            <a:spAutoFit/>
          </a:bodyPr>
          <a:lstStyle/>
          <a:p>
            <a:r>
              <a:rPr lang="en-US" sz="2400" dirty="0" smtClean="0"/>
              <a:t>I</a:t>
            </a:r>
            <a:endParaRPr lang="en-US" sz="2400" dirty="0"/>
          </a:p>
        </p:txBody>
      </p:sp>
      <p:sp>
        <p:nvSpPr>
          <p:cNvPr id="27" name="TextBox 26"/>
          <p:cNvSpPr txBox="1"/>
          <p:nvPr/>
        </p:nvSpPr>
        <p:spPr>
          <a:xfrm>
            <a:off x="1043651" y="3611301"/>
            <a:ext cx="4939429" cy="1754326"/>
          </a:xfrm>
          <a:prstGeom prst="rect">
            <a:avLst/>
          </a:prstGeom>
          <a:noFill/>
        </p:spPr>
        <p:txBody>
          <a:bodyPr wrap="none" rtlCol="0">
            <a:spAutoFit/>
          </a:bodyPr>
          <a:lstStyle/>
          <a:p>
            <a:pPr marL="457200" indent="-457200">
              <a:lnSpc>
                <a:spcPct val="150000"/>
              </a:lnSpc>
              <a:buAutoNum type="alphaUcParenR"/>
            </a:pPr>
            <a:r>
              <a:rPr lang="en-US" sz="2400" dirty="0" smtClean="0"/>
              <a:t>I leads V  ( I peaks before V peaks )</a:t>
            </a:r>
          </a:p>
          <a:p>
            <a:pPr marL="457200" indent="-457200">
              <a:lnSpc>
                <a:spcPct val="150000"/>
              </a:lnSpc>
              <a:buAutoNum type="alphaUcParenR"/>
            </a:pPr>
            <a:r>
              <a:rPr lang="en-US" sz="2400" dirty="0" smtClean="0"/>
              <a:t>I lags V    ( I peaks after V peaks )</a:t>
            </a:r>
          </a:p>
          <a:p>
            <a:pPr marL="457200" indent="-457200">
              <a:lnSpc>
                <a:spcPct val="150000"/>
              </a:lnSpc>
              <a:buAutoNum type="alphaUcParenR"/>
            </a:pPr>
            <a:r>
              <a:rPr lang="en-US" sz="2400" dirty="0" smtClean="0"/>
              <a:t>Neither</a:t>
            </a:r>
            <a:endParaRPr lang="en-US" sz="2400" dirty="0"/>
          </a:p>
        </p:txBody>
      </p:sp>
      <p:sp>
        <p:nvSpPr>
          <p:cNvPr id="28" name="TextBox 27"/>
          <p:cNvSpPr txBox="1"/>
          <p:nvPr/>
        </p:nvSpPr>
        <p:spPr>
          <a:xfrm>
            <a:off x="1043651" y="3180802"/>
            <a:ext cx="3020122" cy="461665"/>
          </a:xfrm>
          <a:prstGeom prst="rect">
            <a:avLst/>
          </a:prstGeom>
          <a:noFill/>
        </p:spPr>
        <p:txBody>
          <a:bodyPr wrap="none" rtlCol="0">
            <a:spAutoFit/>
          </a:bodyPr>
          <a:lstStyle/>
          <a:p>
            <a:r>
              <a:rPr lang="en-US" sz="2400" dirty="0" smtClean="0"/>
              <a:t>The graph shows that..</a:t>
            </a:r>
            <a:endParaRPr lang="en-US" sz="2400" dirty="0"/>
          </a:p>
        </p:txBody>
      </p:sp>
      <p:sp>
        <p:nvSpPr>
          <p:cNvPr id="29" name="TextBox 28"/>
          <p:cNvSpPr txBox="1"/>
          <p:nvPr/>
        </p:nvSpPr>
        <p:spPr>
          <a:xfrm>
            <a:off x="1043651" y="5592726"/>
            <a:ext cx="4939429" cy="1569660"/>
          </a:xfrm>
          <a:prstGeom prst="rect">
            <a:avLst/>
          </a:prstGeom>
          <a:noFill/>
        </p:spPr>
        <p:txBody>
          <a:bodyPr wrap="square" rtlCol="0">
            <a:spAutoFit/>
          </a:bodyPr>
          <a:lstStyle/>
          <a:p>
            <a:r>
              <a:rPr lang="en-US" sz="2400" dirty="0" smtClean="0"/>
              <a:t>I leads V = I peaks before V peaks</a:t>
            </a:r>
          </a:p>
          <a:p>
            <a:r>
              <a:rPr lang="en-US" sz="2400" dirty="0" smtClean="0"/>
              <a:t>I lags V   = I peaks after V peaks </a:t>
            </a:r>
          </a:p>
          <a:p>
            <a:endParaRPr lang="en-US" sz="2400" dirty="0" smtClean="0"/>
          </a:p>
          <a:p>
            <a:endParaRPr lang="en-US" sz="2400" dirty="0"/>
          </a:p>
        </p:txBody>
      </p:sp>
      <p:sp>
        <p:nvSpPr>
          <p:cNvPr id="30"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AC17</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263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
          <p:cNvGrpSpPr/>
          <p:nvPr/>
        </p:nvGrpSpPr>
        <p:grpSpPr>
          <a:xfrm>
            <a:off x="5625931" y="580200"/>
            <a:ext cx="2668327" cy="2394975"/>
            <a:chOff x="4908549" y="866775"/>
            <a:chExt cx="2668327" cy="2394975"/>
          </a:xfrm>
        </p:grpSpPr>
        <p:sp>
          <p:nvSpPr>
            <p:cNvPr id="3" name="Rectangle 4"/>
            <p:cNvSpPr>
              <a:spLocks noChangeArrowheads="1"/>
            </p:cNvSpPr>
            <p:nvPr/>
          </p:nvSpPr>
          <p:spPr bwMode="auto">
            <a:xfrm>
              <a:off x="5424202" y="1456578"/>
              <a:ext cx="1938677" cy="1805172"/>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Oval 5"/>
            <p:cNvSpPr>
              <a:spLocks noChangeArrowheads="1"/>
            </p:cNvSpPr>
            <p:nvPr/>
          </p:nvSpPr>
          <p:spPr bwMode="auto">
            <a:xfrm>
              <a:off x="5173015" y="2236709"/>
              <a:ext cx="485776" cy="486891"/>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4" name="Group 6"/>
            <p:cNvGrpSpPr>
              <a:grpSpLocks/>
            </p:cNvGrpSpPr>
            <p:nvPr/>
          </p:nvGrpSpPr>
          <p:grpSpPr bwMode="auto">
            <a:xfrm>
              <a:off x="5250473" y="2356218"/>
              <a:ext cx="333072" cy="229060"/>
              <a:chOff x="8065" y="4237"/>
              <a:chExt cx="500" cy="321"/>
            </a:xfrm>
          </p:grpSpPr>
          <p:sp>
            <p:nvSpPr>
              <p:cNvPr id="35" name="Arc 7"/>
              <p:cNvSpPr>
                <a:spLocks/>
              </p:cNvSpPr>
              <p:nvPr/>
            </p:nvSpPr>
            <p:spPr bwMode="auto">
              <a:xfrm flipH="1">
                <a:off x="8065" y="4237"/>
                <a:ext cx="250" cy="321"/>
              </a:xfrm>
              <a:custGeom>
                <a:avLst/>
                <a:gdLst>
                  <a:gd name="G0" fmla="+- 18748 0 0"/>
                  <a:gd name="G1" fmla="+- 21600 0 0"/>
                  <a:gd name="G2" fmla="+- 21600 0 0"/>
                  <a:gd name="T0" fmla="*/ 0 w 37764"/>
                  <a:gd name="T1" fmla="*/ 10873 h 21600"/>
                  <a:gd name="T2" fmla="*/ 37764 w 37764"/>
                  <a:gd name="T3" fmla="*/ 11356 h 21600"/>
                  <a:gd name="T4" fmla="*/ 18748 w 37764"/>
                  <a:gd name="T5" fmla="*/ 21600 h 21600"/>
                </a:gdLst>
                <a:ahLst/>
                <a:cxnLst>
                  <a:cxn ang="0">
                    <a:pos x="T0" y="T1"/>
                  </a:cxn>
                  <a:cxn ang="0">
                    <a:pos x="T2" y="T3"/>
                  </a:cxn>
                  <a:cxn ang="0">
                    <a:pos x="T4" y="T5"/>
                  </a:cxn>
                </a:cxnLst>
                <a:rect l="0" t="0" r="r" b="b"/>
                <a:pathLst>
                  <a:path w="37764" h="21600" fill="none" extrusionOk="0">
                    <a:moveTo>
                      <a:pt x="-1" y="10872"/>
                    </a:moveTo>
                    <a:cubicBezTo>
                      <a:pt x="3847" y="4148"/>
                      <a:pt x="11000" y="-1"/>
                      <a:pt x="18748" y="0"/>
                    </a:cubicBezTo>
                    <a:cubicBezTo>
                      <a:pt x="26692" y="0"/>
                      <a:pt x="33996" y="4361"/>
                      <a:pt x="37764" y="11355"/>
                    </a:cubicBezTo>
                  </a:path>
                  <a:path w="37764" h="21600" stroke="0" extrusionOk="0">
                    <a:moveTo>
                      <a:pt x="-1" y="10872"/>
                    </a:moveTo>
                    <a:cubicBezTo>
                      <a:pt x="3847" y="4148"/>
                      <a:pt x="11000" y="-1"/>
                      <a:pt x="18748" y="0"/>
                    </a:cubicBezTo>
                    <a:cubicBezTo>
                      <a:pt x="26692" y="0"/>
                      <a:pt x="33996" y="4361"/>
                      <a:pt x="37764" y="11355"/>
                    </a:cubicBezTo>
                    <a:lnTo>
                      <a:pt x="18748"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Arc 8"/>
              <p:cNvSpPr>
                <a:spLocks/>
              </p:cNvSpPr>
              <p:nvPr/>
            </p:nvSpPr>
            <p:spPr bwMode="auto">
              <a:xfrm flipH="1" flipV="1">
                <a:off x="8315" y="4237"/>
                <a:ext cx="250" cy="321"/>
              </a:xfrm>
              <a:custGeom>
                <a:avLst/>
                <a:gdLst>
                  <a:gd name="G0" fmla="+- 18748 0 0"/>
                  <a:gd name="G1" fmla="+- 21600 0 0"/>
                  <a:gd name="G2" fmla="+- 21600 0 0"/>
                  <a:gd name="T0" fmla="*/ 0 w 37764"/>
                  <a:gd name="T1" fmla="*/ 10873 h 21600"/>
                  <a:gd name="T2" fmla="*/ 37764 w 37764"/>
                  <a:gd name="T3" fmla="*/ 11356 h 21600"/>
                  <a:gd name="T4" fmla="*/ 18748 w 37764"/>
                  <a:gd name="T5" fmla="*/ 21600 h 21600"/>
                </a:gdLst>
                <a:ahLst/>
                <a:cxnLst>
                  <a:cxn ang="0">
                    <a:pos x="T0" y="T1"/>
                  </a:cxn>
                  <a:cxn ang="0">
                    <a:pos x="T2" y="T3"/>
                  </a:cxn>
                  <a:cxn ang="0">
                    <a:pos x="T4" y="T5"/>
                  </a:cxn>
                </a:cxnLst>
                <a:rect l="0" t="0" r="r" b="b"/>
                <a:pathLst>
                  <a:path w="37764" h="21600" fill="none" extrusionOk="0">
                    <a:moveTo>
                      <a:pt x="-1" y="10872"/>
                    </a:moveTo>
                    <a:cubicBezTo>
                      <a:pt x="3847" y="4148"/>
                      <a:pt x="11000" y="-1"/>
                      <a:pt x="18748" y="0"/>
                    </a:cubicBezTo>
                    <a:cubicBezTo>
                      <a:pt x="26692" y="0"/>
                      <a:pt x="33996" y="4361"/>
                      <a:pt x="37764" y="11355"/>
                    </a:cubicBezTo>
                  </a:path>
                  <a:path w="37764" h="21600" stroke="0" extrusionOk="0">
                    <a:moveTo>
                      <a:pt x="-1" y="10872"/>
                    </a:moveTo>
                    <a:cubicBezTo>
                      <a:pt x="3847" y="4148"/>
                      <a:pt x="11000" y="-1"/>
                      <a:pt x="18748" y="0"/>
                    </a:cubicBezTo>
                    <a:cubicBezTo>
                      <a:pt x="26692" y="0"/>
                      <a:pt x="33996" y="4361"/>
                      <a:pt x="37764" y="11355"/>
                    </a:cubicBezTo>
                    <a:lnTo>
                      <a:pt x="18748"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 name="Rectangle 9"/>
            <p:cNvSpPr>
              <a:spLocks noChangeArrowheads="1"/>
            </p:cNvSpPr>
            <p:nvPr/>
          </p:nvSpPr>
          <p:spPr bwMode="auto">
            <a:xfrm>
              <a:off x="6188829" y="1172188"/>
              <a:ext cx="460325" cy="348570"/>
            </a:xfrm>
            <a:prstGeom prst="rect">
              <a:avLst/>
            </a:prstGeom>
            <a:solidFill>
              <a:srgbClr val="FFFFFF"/>
            </a:solid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0"/>
            <p:cNvSpPr>
              <a:spLocks/>
            </p:cNvSpPr>
            <p:nvPr/>
          </p:nvSpPr>
          <p:spPr bwMode="auto">
            <a:xfrm>
              <a:off x="6184402" y="1312723"/>
              <a:ext cx="473604" cy="270003"/>
            </a:xfrm>
            <a:custGeom>
              <a:avLst/>
              <a:gdLst/>
              <a:ahLst/>
              <a:cxnLst>
                <a:cxn ang="0">
                  <a:pos x="0" y="176"/>
                </a:cxn>
                <a:cxn ang="0">
                  <a:pos x="49" y="0"/>
                </a:cxn>
                <a:cxn ang="0">
                  <a:pos x="119" y="336"/>
                </a:cxn>
                <a:cxn ang="0">
                  <a:pos x="181" y="0"/>
                </a:cxn>
                <a:cxn ang="0">
                  <a:pos x="252" y="336"/>
                </a:cxn>
                <a:cxn ang="0">
                  <a:pos x="314" y="0"/>
                </a:cxn>
                <a:cxn ang="0">
                  <a:pos x="384" y="336"/>
                </a:cxn>
                <a:cxn ang="0">
                  <a:pos x="428" y="184"/>
                </a:cxn>
              </a:cxnLst>
              <a:rect l="0" t="0" r="r" b="b"/>
              <a:pathLst>
                <a:path w="428" h="336">
                  <a:moveTo>
                    <a:pt x="0" y="176"/>
                  </a:moveTo>
                  <a:lnTo>
                    <a:pt x="49" y="0"/>
                  </a:lnTo>
                  <a:lnTo>
                    <a:pt x="119" y="336"/>
                  </a:lnTo>
                  <a:lnTo>
                    <a:pt x="181" y="0"/>
                  </a:lnTo>
                  <a:lnTo>
                    <a:pt x="252" y="336"/>
                  </a:lnTo>
                  <a:lnTo>
                    <a:pt x="314" y="0"/>
                  </a:lnTo>
                  <a:lnTo>
                    <a:pt x="384" y="336"/>
                  </a:lnTo>
                  <a:lnTo>
                    <a:pt x="428" y="184"/>
                  </a:ln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1"/>
            <p:cNvSpPr>
              <a:spLocks noChangeArrowheads="1"/>
            </p:cNvSpPr>
            <p:nvPr/>
          </p:nvSpPr>
          <p:spPr bwMode="auto">
            <a:xfrm>
              <a:off x="7116551" y="2193552"/>
              <a:ext cx="460325" cy="812222"/>
            </a:xfrm>
            <a:prstGeom prst="rect">
              <a:avLst/>
            </a:prstGeom>
            <a:solidFill>
              <a:srgbClr val="FFFFFF"/>
            </a:solid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 name="Group 12"/>
            <p:cNvGrpSpPr>
              <a:grpSpLocks/>
            </p:cNvGrpSpPr>
            <p:nvPr/>
          </p:nvGrpSpPr>
          <p:grpSpPr bwMode="auto">
            <a:xfrm>
              <a:off x="7244478" y="2123839"/>
              <a:ext cx="264466" cy="881936"/>
              <a:chOff x="5621" y="3099"/>
              <a:chExt cx="525" cy="1532"/>
            </a:xfrm>
          </p:grpSpPr>
          <p:grpSp>
            <p:nvGrpSpPr>
              <p:cNvPr id="10" name="Group 13"/>
              <p:cNvGrpSpPr>
                <a:grpSpLocks/>
              </p:cNvGrpSpPr>
              <p:nvPr/>
            </p:nvGrpSpPr>
            <p:grpSpPr bwMode="auto">
              <a:xfrm>
                <a:off x="5621" y="3798"/>
                <a:ext cx="525" cy="552"/>
                <a:chOff x="5621" y="3798"/>
                <a:chExt cx="525" cy="552"/>
              </a:xfrm>
            </p:grpSpPr>
            <p:grpSp>
              <p:nvGrpSpPr>
                <p:cNvPr id="13" name="Group 14"/>
                <p:cNvGrpSpPr>
                  <a:grpSpLocks/>
                </p:cNvGrpSpPr>
                <p:nvPr/>
              </p:nvGrpSpPr>
              <p:grpSpPr bwMode="auto">
                <a:xfrm>
                  <a:off x="5621" y="4006"/>
                  <a:ext cx="525" cy="344"/>
                  <a:chOff x="5621" y="4006"/>
                  <a:chExt cx="525" cy="344"/>
                </a:xfrm>
              </p:grpSpPr>
              <p:sp>
                <p:nvSpPr>
                  <p:cNvPr id="33" name="Arc 15"/>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Arc 16"/>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 name="Group 17"/>
                <p:cNvGrpSpPr>
                  <a:grpSpLocks/>
                </p:cNvGrpSpPr>
                <p:nvPr/>
              </p:nvGrpSpPr>
              <p:grpSpPr bwMode="auto">
                <a:xfrm>
                  <a:off x="5621" y="3798"/>
                  <a:ext cx="525" cy="344"/>
                  <a:chOff x="5621" y="4006"/>
                  <a:chExt cx="525" cy="344"/>
                </a:xfrm>
              </p:grpSpPr>
              <p:sp>
                <p:nvSpPr>
                  <p:cNvPr id="31" name="Arc 18"/>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Arc 19"/>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8" name="Group 20"/>
              <p:cNvGrpSpPr>
                <a:grpSpLocks/>
              </p:cNvGrpSpPr>
              <p:nvPr/>
            </p:nvGrpSpPr>
            <p:grpSpPr bwMode="auto">
              <a:xfrm>
                <a:off x="5621" y="3588"/>
                <a:ext cx="525" cy="344"/>
                <a:chOff x="5621" y="4006"/>
                <a:chExt cx="525" cy="344"/>
              </a:xfrm>
            </p:grpSpPr>
            <p:sp>
              <p:nvSpPr>
                <p:cNvPr id="27" name="Arc 21"/>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Arc 22"/>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Arc 23"/>
              <p:cNvSpPr>
                <a:spLocks/>
              </p:cNvSpPr>
              <p:nvPr/>
            </p:nvSpPr>
            <p:spPr bwMode="auto">
              <a:xfrm>
                <a:off x="5861" y="3380"/>
                <a:ext cx="45" cy="67"/>
              </a:xfrm>
              <a:custGeom>
                <a:avLst/>
                <a:gdLst>
                  <a:gd name="G0" fmla="+- 3423 0 0"/>
                  <a:gd name="G1" fmla="+- 21554 0 0"/>
                  <a:gd name="G2" fmla="+- 21600 0 0"/>
                  <a:gd name="T0" fmla="*/ 0 w 3423"/>
                  <a:gd name="T1" fmla="*/ 227 h 21554"/>
                  <a:gd name="T2" fmla="*/ 2013 w 3423"/>
                  <a:gd name="T3" fmla="*/ 0 h 21554"/>
                  <a:gd name="T4" fmla="*/ 3423 w 3423"/>
                  <a:gd name="T5" fmla="*/ 21554 h 21554"/>
                </a:gdLst>
                <a:ahLst/>
                <a:cxnLst>
                  <a:cxn ang="0">
                    <a:pos x="T0" y="T1"/>
                  </a:cxn>
                  <a:cxn ang="0">
                    <a:pos x="T2" y="T3"/>
                  </a:cxn>
                  <a:cxn ang="0">
                    <a:pos x="T4" y="T5"/>
                  </a:cxn>
                </a:cxnLst>
                <a:rect l="0" t="0" r="r" b="b"/>
                <a:pathLst>
                  <a:path w="3423" h="21554" fill="none" extrusionOk="0">
                    <a:moveTo>
                      <a:pt x="-1" y="226"/>
                    </a:moveTo>
                    <a:cubicBezTo>
                      <a:pt x="667" y="119"/>
                      <a:pt x="1338" y="44"/>
                      <a:pt x="2013" y="0"/>
                    </a:cubicBezTo>
                  </a:path>
                  <a:path w="3423" h="21554" stroke="0" extrusionOk="0">
                    <a:moveTo>
                      <a:pt x="-1" y="226"/>
                    </a:moveTo>
                    <a:cubicBezTo>
                      <a:pt x="667" y="119"/>
                      <a:pt x="1338" y="44"/>
                      <a:pt x="2013" y="0"/>
                    </a:cubicBezTo>
                    <a:lnTo>
                      <a:pt x="3423"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Arc 24"/>
              <p:cNvSpPr>
                <a:spLocks/>
              </p:cNvSpPr>
              <p:nvPr/>
            </p:nvSpPr>
            <p:spPr bwMode="auto">
              <a:xfrm flipH="1">
                <a:off x="5861" y="3380"/>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25" name="AutoShape 25"/>
              <p:cNvCxnSpPr>
                <a:cxnSpLocks noChangeShapeType="1"/>
              </p:cNvCxnSpPr>
              <p:nvPr/>
            </p:nvCxnSpPr>
            <p:spPr bwMode="auto">
              <a:xfrm flipV="1">
                <a:off x="5861" y="4350"/>
                <a:ext cx="1" cy="281"/>
              </a:xfrm>
              <a:prstGeom prst="straightConnector1">
                <a:avLst/>
              </a:prstGeom>
              <a:noFill/>
              <a:ln w="19050">
                <a:solidFill>
                  <a:srgbClr val="000000"/>
                </a:solidFill>
                <a:round/>
                <a:headEnd/>
                <a:tailEnd/>
              </a:ln>
            </p:spPr>
          </p:cxnSp>
          <p:cxnSp>
            <p:nvCxnSpPr>
              <p:cNvPr id="26" name="AutoShape 26"/>
              <p:cNvCxnSpPr>
                <a:cxnSpLocks noChangeShapeType="1"/>
              </p:cNvCxnSpPr>
              <p:nvPr/>
            </p:nvCxnSpPr>
            <p:spPr bwMode="auto">
              <a:xfrm flipV="1">
                <a:off x="5860" y="3099"/>
                <a:ext cx="1" cy="281"/>
              </a:xfrm>
              <a:prstGeom prst="straightConnector1">
                <a:avLst/>
              </a:prstGeom>
              <a:noFill/>
              <a:ln w="19050">
                <a:solidFill>
                  <a:srgbClr val="000000"/>
                </a:solidFill>
                <a:round/>
                <a:headEnd/>
                <a:tailEnd/>
              </a:ln>
            </p:spPr>
          </p:cxnSp>
        </p:grpSp>
        <p:sp>
          <p:nvSpPr>
            <p:cNvPr id="11" name="Text Box 31"/>
            <p:cNvSpPr txBox="1">
              <a:spLocks noChangeArrowheads="1"/>
            </p:cNvSpPr>
            <p:nvPr/>
          </p:nvSpPr>
          <p:spPr bwMode="auto">
            <a:xfrm>
              <a:off x="6358131" y="1582726"/>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R</a:t>
              </a:r>
              <a:endParaRPr kumimoji="0" lang="en-US" sz="2000" b="0" i="0" u="none" strike="noStrike" cap="none" normalizeH="0" baseline="0" dirty="0" smtClean="0">
                <a:ln>
                  <a:noFill/>
                </a:ln>
                <a:solidFill>
                  <a:schemeClr val="tx1"/>
                </a:solidFill>
                <a:effectLst/>
                <a:latin typeface="Arial" pitchFamily="34" charset="0"/>
              </a:endParaRPr>
            </a:p>
          </p:txBody>
        </p:sp>
        <p:sp>
          <p:nvSpPr>
            <p:cNvPr id="12" name="Text Box 32"/>
            <p:cNvSpPr txBox="1">
              <a:spLocks noChangeArrowheads="1"/>
            </p:cNvSpPr>
            <p:nvPr/>
          </p:nvSpPr>
          <p:spPr bwMode="auto">
            <a:xfrm>
              <a:off x="6960095" y="2356218"/>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L</a:t>
              </a:r>
              <a:endParaRPr kumimoji="0" lang="en-US" sz="2000" b="0" i="0" u="none" strike="noStrike" cap="none" normalizeH="0" baseline="0" dirty="0" smtClean="0">
                <a:ln>
                  <a:noFill/>
                </a:ln>
                <a:solidFill>
                  <a:schemeClr val="tx1"/>
                </a:solidFill>
                <a:effectLst/>
                <a:latin typeface="Arial" pitchFamily="34" charset="0"/>
              </a:endParaRPr>
            </a:p>
          </p:txBody>
        </p:sp>
        <p:sp>
          <p:nvSpPr>
            <p:cNvPr id="14" name="Text Box 34"/>
            <p:cNvSpPr txBox="1">
              <a:spLocks noChangeArrowheads="1"/>
            </p:cNvSpPr>
            <p:nvPr/>
          </p:nvSpPr>
          <p:spPr bwMode="auto">
            <a:xfrm>
              <a:off x="4908549" y="2356218"/>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V</a:t>
              </a:r>
              <a:endParaRPr kumimoji="0" lang="en-US" sz="2000" b="0" i="0" u="none" strike="noStrike" cap="none" normalizeH="0" baseline="0" dirty="0" smtClean="0">
                <a:ln>
                  <a:noFill/>
                </a:ln>
                <a:solidFill>
                  <a:schemeClr val="tx1"/>
                </a:solidFill>
                <a:effectLst/>
                <a:latin typeface="Arial" pitchFamily="34" charset="0"/>
              </a:endParaRPr>
            </a:p>
          </p:txBody>
        </p:sp>
        <p:sp>
          <p:nvSpPr>
            <p:cNvPr id="15" name="Text Box 35"/>
            <p:cNvSpPr txBox="1">
              <a:spLocks noChangeArrowheads="1"/>
            </p:cNvSpPr>
            <p:nvPr/>
          </p:nvSpPr>
          <p:spPr bwMode="auto">
            <a:xfrm>
              <a:off x="6358131" y="866775"/>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I</a:t>
              </a:r>
              <a:endParaRPr kumimoji="0" lang="en-US" sz="2000" b="0" i="0" u="none" strike="noStrike" cap="none" normalizeH="0" baseline="0" dirty="0" smtClean="0">
                <a:ln>
                  <a:noFill/>
                </a:ln>
                <a:solidFill>
                  <a:schemeClr val="tx1"/>
                </a:solidFill>
                <a:effectLst/>
                <a:latin typeface="Arial" pitchFamily="34" charset="0"/>
              </a:endParaRPr>
            </a:p>
          </p:txBody>
        </p:sp>
        <p:cxnSp>
          <p:nvCxnSpPr>
            <p:cNvPr id="16" name="AutoShape 36"/>
            <p:cNvCxnSpPr>
              <a:cxnSpLocks noChangeShapeType="1"/>
            </p:cNvCxnSpPr>
            <p:nvPr/>
          </p:nvCxnSpPr>
          <p:spPr bwMode="auto">
            <a:xfrm>
              <a:off x="6084813" y="1172188"/>
              <a:ext cx="678316" cy="0"/>
            </a:xfrm>
            <a:prstGeom prst="straightConnector1">
              <a:avLst/>
            </a:prstGeom>
            <a:noFill/>
            <a:ln w="19050">
              <a:solidFill>
                <a:srgbClr val="000000"/>
              </a:solidFill>
              <a:round/>
              <a:headEnd/>
              <a:tailEnd type="triangle" w="med" len="med"/>
            </a:ln>
          </p:spPr>
        </p:cxnSp>
      </p:grpSp>
      <p:sp>
        <p:nvSpPr>
          <p:cNvPr id="37" name="TextBox 36"/>
          <p:cNvSpPr txBox="1"/>
          <p:nvPr/>
        </p:nvSpPr>
        <p:spPr bwMode="auto">
          <a:xfrm>
            <a:off x="614983" y="1040073"/>
            <a:ext cx="5010948" cy="866904"/>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Calibri" pitchFamily="34" charset="0"/>
              </a:rPr>
              <a:t>Suppose</a:t>
            </a:r>
          </a:p>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Calibri" pitchFamily="34" charset="0"/>
              </a:rPr>
              <a:t>are complex solutions of this equation:  </a:t>
            </a:r>
            <a:endParaRPr kumimoji="0" lang="en-US" sz="2400" b="0" i="0" u="none" strike="noStrike" cap="none" normalizeH="0" baseline="0" dirty="0" smtClean="0">
              <a:ln>
                <a:noFill/>
              </a:ln>
              <a:solidFill>
                <a:schemeClr val="tx1"/>
              </a:solidFill>
              <a:effectLst/>
              <a:latin typeface="Calibri" pitchFamily="34" charset="0"/>
            </a:endParaRPr>
          </a:p>
        </p:txBody>
      </p:sp>
      <p:graphicFrame>
        <p:nvGraphicFramePr>
          <p:cNvPr id="1425410" name="Object 2"/>
          <p:cNvGraphicFramePr>
            <a:graphicFrameLocks noChangeAspect="1"/>
          </p:cNvGraphicFramePr>
          <p:nvPr/>
        </p:nvGraphicFramePr>
        <p:xfrm>
          <a:off x="692243" y="2069643"/>
          <a:ext cx="2312988" cy="1108075"/>
        </p:xfrm>
        <a:graphic>
          <a:graphicData uri="http://schemas.openxmlformats.org/presentationml/2006/ole">
            <p:oleObj spid="_x0000_s7172" name="Equation" r:id="rId4" imgW="1002960" imgH="469800" progId="Equation.DSMT4">
              <p:embed/>
            </p:oleObj>
          </a:graphicData>
        </a:graphic>
      </p:graphicFrame>
      <p:graphicFrame>
        <p:nvGraphicFramePr>
          <p:cNvPr id="1425412" name="Object 4"/>
          <p:cNvGraphicFramePr>
            <a:graphicFrameLocks noChangeAspect="1"/>
          </p:cNvGraphicFramePr>
          <p:nvPr/>
        </p:nvGraphicFramePr>
        <p:xfrm>
          <a:off x="1848737" y="937570"/>
          <a:ext cx="2605087" cy="600075"/>
        </p:xfrm>
        <a:graphic>
          <a:graphicData uri="http://schemas.openxmlformats.org/presentationml/2006/ole">
            <p:oleObj spid="_x0000_s7173" name="Equation" r:id="rId5" imgW="1130040" imgH="253800" progId="Equation.DSMT4">
              <p:embed/>
            </p:oleObj>
          </a:graphicData>
        </a:graphic>
      </p:graphicFrame>
      <p:sp>
        <p:nvSpPr>
          <p:cNvPr id="49" name="TextBox 48"/>
          <p:cNvSpPr txBox="1"/>
          <p:nvPr/>
        </p:nvSpPr>
        <p:spPr bwMode="auto">
          <a:xfrm>
            <a:off x="499756" y="3306726"/>
            <a:ext cx="6875631" cy="738664"/>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Calibri" pitchFamily="34" charset="0"/>
              </a:rPr>
              <a:t>Is it always true that the real parts of these complex variables are solutions of the equation?</a:t>
            </a:r>
            <a:endParaRPr kumimoji="0" lang="en-US" sz="2400" b="0" i="0" u="none" strike="noStrike" cap="none" normalizeH="0" baseline="0" dirty="0" smtClean="0">
              <a:ln>
                <a:noFill/>
              </a:ln>
              <a:solidFill>
                <a:schemeClr val="tx1"/>
              </a:solidFill>
              <a:effectLst/>
              <a:latin typeface="Calibri" pitchFamily="34" charset="0"/>
            </a:endParaRPr>
          </a:p>
        </p:txBody>
      </p:sp>
      <p:graphicFrame>
        <p:nvGraphicFramePr>
          <p:cNvPr id="1425413" name="Object 5"/>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74517208"/>
              </p:ext>
            </p:extLst>
          </p:nvPr>
        </p:nvGraphicFramePr>
        <p:xfrm>
          <a:off x="619125" y="4216400"/>
          <a:ext cx="4305300" cy="1049338"/>
        </p:xfrm>
        <a:graphic>
          <a:graphicData uri="http://schemas.openxmlformats.org/presentationml/2006/ole">
            <p:oleObj spid="_x0000_s7174" name="Equation" r:id="rId6" imgW="1866900" imgH="444500" progId="Equation.3">
              <p:embed/>
            </p:oleObj>
          </a:graphicData>
        </a:graphic>
      </p:graphicFrame>
      <p:sp>
        <p:nvSpPr>
          <p:cNvPr id="51" name="TextBox 50"/>
          <p:cNvSpPr txBox="1"/>
          <p:nvPr/>
        </p:nvSpPr>
        <p:spPr bwMode="auto">
          <a:xfrm>
            <a:off x="652157" y="5518298"/>
            <a:ext cx="5010948" cy="369332"/>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lang="en-US" sz="2400" dirty="0" smtClean="0">
                <a:latin typeface="Calibri" pitchFamily="34" charset="0"/>
              </a:rPr>
              <a:t>A) Yes, always     B) No, not always</a:t>
            </a:r>
            <a:endParaRPr kumimoji="0" lang="en-US" sz="2400" b="0" i="0" u="none" strike="noStrike" cap="none" normalizeH="0" baseline="0" dirty="0" smtClean="0">
              <a:ln>
                <a:noFill/>
              </a:ln>
              <a:solidFill>
                <a:schemeClr val="tx1"/>
              </a:solidFill>
              <a:effectLst/>
              <a:latin typeface="Calibri" pitchFamily="34" charset="0"/>
            </a:endParaRPr>
          </a:p>
        </p:txBody>
      </p:sp>
      <p:sp>
        <p:nvSpPr>
          <p:cNvPr id="38"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AC18</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67420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242114" name="Object 2"/>
          <p:cNvGraphicFramePr>
            <a:graphicFrameLocks noChangeAspect="1"/>
          </p:cNvGraphicFramePr>
          <p:nvPr/>
        </p:nvGraphicFramePr>
        <p:xfrm>
          <a:off x="1552857" y="852488"/>
          <a:ext cx="4610100" cy="1373187"/>
        </p:xfrm>
        <a:graphic>
          <a:graphicData uri="http://schemas.openxmlformats.org/presentationml/2006/ole">
            <p:oleObj spid="_x0000_s8194" name="Equation" r:id="rId4" imgW="1485720" imgH="431640" progId="Equation.3">
              <p:embed/>
            </p:oleObj>
          </a:graphicData>
        </a:graphic>
      </p:graphicFrame>
      <p:sp>
        <p:nvSpPr>
          <p:cNvPr id="3" name="TextBox 2"/>
          <p:cNvSpPr txBox="1"/>
          <p:nvPr/>
        </p:nvSpPr>
        <p:spPr>
          <a:xfrm>
            <a:off x="1552857" y="2476982"/>
            <a:ext cx="2664311" cy="3385542"/>
          </a:xfrm>
          <a:prstGeom prst="rect">
            <a:avLst/>
          </a:prstGeom>
          <a:noFill/>
        </p:spPr>
        <p:txBody>
          <a:bodyPr wrap="none" rtlCol="0">
            <a:spAutoFit/>
          </a:bodyPr>
          <a:lstStyle/>
          <a:p>
            <a:pPr>
              <a:lnSpc>
                <a:spcPct val="150000"/>
              </a:lnSpc>
            </a:pPr>
            <a:r>
              <a:rPr lang="en-US" sz="2400" dirty="0" smtClean="0"/>
              <a:t>The phase angle </a:t>
            </a:r>
            <a:r>
              <a:rPr lang="en-US" sz="2400" dirty="0" err="1" smtClean="0"/>
              <a:t>δ</a:t>
            </a:r>
            <a:r>
              <a:rPr lang="en-US" sz="2400" dirty="0" smtClean="0"/>
              <a:t> = </a:t>
            </a:r>
          </a:p>
          <a:p>
            <a:pPr marL="342900" indent="-342900">
              <a:lnSpc>
                <a:spcPct val="150000"/>
              </a:lnSpc>
              <a:buAutoNum type="alphaUcParenR"/>
            </a:pPr>
            <a:r>
              <a:rPr lang="en-US" sz="2400" dirty="0" smtClean="0"/>
              <a:t>0</a:t>
            </a:r>
          </a:p>
          <a:p>
            <a:pPr marL="342900" indent="-342900">
              <a:lnSpc>
                <a:spcPct val="150000"/>
              </a:lnSpc>
              <a:buAutoNum type="alphaUcParenR"/>
            </a:pPr>
            <a:r>
              <a:rPr lang="en-US" sz="2400" dirty="0" smtClean="0"/>
              <a:t>+π/2</a:t>
            </a:r>
          </a:p>
          <a:p>
            <a:pPr marL="342900" indent="-342900">
              <a:lnSpc>
                <a:spcPct val="150000"/>
              </a:lnSpc>
              <a:buAutoNum type="alphaUcParenR"/>
            </a:pPr>
            <a:r>
              <a:rPr lang="en-US" sz="2400" dirty="0" smtClean="0">
                <a:sym typeface="Symbol"/>
              </a:rPr>
              <a:t>–π</a:t>
            </a:r>
            <a:r>
              <a:rPr lang="en-US" sz="2400" dirty="0" smtClean="0"/>
              <a:t>/2</a:t>
            </a:r>
          </a:p>
          <a:p>
            <a:pPr marL="342900" indent="-342900">
              <a:lnSpc>
                <a:spcPct val="150000"/>
              </a:lnSpc>
              <a:buAutoNum type="alphaUcParenR"/>
            </a:pPr>
            <a:r>
              <a:rPr lang="en-US" sz="2400" dirty="0" smtClean="0"/>
              <a:t>+</a:t>
            </a:r>
            <a:r>
              <a:rPr lang="en-US" sz="2400" dirty="0" err="1" smtClean="0"/>
              <a:t>π</a:t>
            </a:r>
            <a:endParaRPr lang="en-US" sz="2400" dirty="0" smtClean="0"/>
          </a:p>
          <a:p>
            <a:pPr marL="342900" indent="-342900">
              <a:lnSpc>
                <a:spcPct val="150000"/>
              </a:lnSpc>
              <a:buAutoNum type="alphaUcParenR"/>
            </a:pPr>
            <a:r>
              <a:rPr lang="en-US" sz="2400" dirty="0" smtClean="0">
                <a:sym typeface="Symbol"/>
              </a:rPr>
              <a:t>–</a:t>
            </a:r>
            <a:r>
              <a:rPr lang="en-US" sz="2400" dirty="0" err="1" smtClean="0">
                <a:sym typeface="Symbol"/>
              </a:rPr>
              <a:t>π</a:t>
            </a:r>
            <a:endParaRPr lang="en-US" sz="2400" dirty="0"/>
          </a:p>
        </p:txBody>
      </p:sp>
      <p:sp>
        <p:nvSpPr>
          <p:cNvPr id="4"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AC19</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79800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1026"/>
          <p:cNvSpPr>
            <a:spLocks noGrp="1"/>
          </p:cNvSpPr>
          <p:nvPr>
            <p:ph type="title" idx="4294967295"/>
          </p:nvPr>
        </p:nvSpPr>
        <p:spPr>
          <a:xfrm>
            <a:off x="0" y="36796"/>
            <a:ext cx="9144000" cy="2430885"/>
          </a:xfrm>
        </p:spPr>
        <p:txBody>
          <a:bodyPr>
            <a:normAutofit/>
          </a:bodyPr>
          <a:lstStyle/>
          <a:p>
            <a:pPr algn="l"/>
            <a:r>
              <a:rPr lang="en-US" sz="2400" dirty="0" smtClean="0">
                <a:latin typeface="Arial" charset="0"/>
                <a:ea typeface="Arial" charset="0"/>
                <a:cs typeface="Arial" charset="0"/>
              </a:rPr>
              <a:t>Loop 1 sits in a uniform field </a:t>
            </a:r>
            <a:r>
              <a:rPr lang="en-US" sz="2400" b="1" dirty="0" smtClean="0">
                <a:latin typeface="Arial" charset="0"/>
                <a:ea typeface="Arial" charset="0"/>
                <a:cs typeface="Arial" charset="0"/>
              </a:rPr>
              <a:t>B</a:t>
            </a:r>
            <a:r>
              <a:rPr lang="en-US" sz="2400" dirty="0" smtClean="0">
                <a:latin typeface="Arial" charset="0"/>
                <a:ea typeface="Arial" charset="0"/>
                <a:cs typeface="Arial" charset="0"/>
              </a:rPr>
              <a:t> which is increasing in magnitude. Loop 2 has the SAME LENGTH OF WIRE looped (coiled) to make two (smaller) loops. (The 2 loops are connected appropriately, think of it as the start of a solenoid) </a:t>
            </a:r>
            <a:br>
              <a:rPr lang="en-US" sz="2400" dirty="0" smtClean="0">
                <a:latin typeface="Arial" charset="0"/>
                <a:ea typeface="Arial" charset="0"/>
                <a:cs typeface="Arial" charset="0"/>
              </a:rPr>
            </a:br>
            <a:r>
              <a:rPr lang="en-US" sz="2400" dirty="0" smtClean="0">
                <a:solidFill>
                  <a:srgbClr val="0000FF"/>
                </a:solidFill>
                <a:latin typeface="Arial" charset="0"/>
                <a:ea typeface="Arial" charset="0"/>
                <a:cs typeface="Arial" charset="0"/>
              </a:rPr>
              <a:t>How do the induced EMFs compare? </a:t>
            </a:r>
            <a:r>
              <a:rPr lang="en-US" sz="2400" dirty="0" smtClean="0">
                <a:latin typeface="Arial" charset="0"/>
                <a:ea typeface="Arial" charset="0"/>
                <a:cs typeface="Arial" charset="0"/>
              </a:rPr>
              <a:t/>
            </a:r>
            <a:br>
              <a:rPr lang="en-US" sz="2400" dirty="0" smtClean="0">
                <a:latin typeface="Arial" charset="0"/>
                <a:ea typeface="Arial" charset="0"/>
                <a:cs typeface="Arial" charset="0"/>
              </a:rPr>
            </a:br>
            <a:r>
              <a:rPr lang="en-US" sz="2400" dirty="0" smtClean="0">
                <a:latin typeface="Arial" charset="0"/>
                <a:ea typeface="Arial" charset="0"/>
                <a:cs typeface="Arial" charset="0"/>
              </a:rPr>
              <a:t>HINT: Don’t answer too quickly, it requires some thinking!</a:t>
            </a:r>
            <a:endParaRPr lang="en-US" sz="2400" b="1" dirty="0" smtClean="0">
              <a:latin typeface="Arial" charset="0"/>
              <a:ea typeface="Arial" charset="0"/>
              <a:cs typeface="Arial" charset="0"/>
            </a:endParaRPr>
          </a:p>
        </p:txBody>
      </p:sp>
      <p:sp>
        <p:nvSpPr>
          <p:cNvPr id="20483" name="TextBox 3"/>
          <p:cNvSpPr txBox="1">
            <a:spLocks noChangeArrowheads="1"/>
          </p:cNvSpPr>
          <p:nvPr/>
        </p:nvSpPr>
        <p:spPr bwMode="auto">
          <a:xfrm>
            <a:off x="222250" y="5116513"/>
            <a:ext cx="8083550" cy="1200328"/>
          </a:xfrm>
          <a:prstGeom prst="rect">
            <a:avLst/>
          </a:prstGeom>
          <a:noFill/>
          <a:ln w="9525">
            <a:noFill/>
            <a:miter lim="800000"/>
            <a:headEnd/>
            <a:tailEnd/>
          </a:ln>
        </p:spPr>
        <p:txBody>
          <a:bodyPr wrap="square">
            <a:prstTxWarp prst="textNoShape">
              <a:avLst/>
            </a:prstTxWarp>
            <a:spAutoFit/>
          </a:bodyPr>
          <a:lstStyle/>
          <a:p>
            <a:r>
              <a:rPr lang="en-US" sz="2400" dirty="0" smtClean="0"/>
              <a:t>A)  EMF(1)=4 EMF(2)                    B)  EMF(1) = 2 EMF(2)</a:t>
            </a:r>
            <a:endParaRPr lang="en-US" sz="2400" dirty="0"/>
          </a:p>
          <a:p>
            <a:r>
              <a:rPr lang="en-US" sz="2400" dirty="0" smtClean="0"/>
              <a:t>C) They </a:t>
            </a:r>
            <a:r>
              <a:rPr lang="en-US" sz="2400" dirty="0"/>
              <a:t>are both the same</a:t>
            </a:r>
            <a:r>
              <a:rPr lang="en-US" sz="2400" dirty="0" smtClean="0"/>
              <a:t>.           </a:t>
            </a:r>
            <a:br>
              <a:rPr lang="en-US" sz="2400" dirty="0" smtClean="0"/>
            </a:br>
            <a:r>
              <a:rPr lang="en-US" sz="2400" dirty="0" smtClean="0"/>
              <a:t>D) EMF(2)= 4 EMF(1) 				E) EMF(2) = 2 EMF(1) </a:t>
            </a:r>
            <a:endParaRPr lang="en-US" sz="2400" dirty="0"/>
          </a:p>
        </p:txBody>
      </p:sp>
      <p:sp>
        <p:nvSpPr>
          <p:cNvPr id="10" name="Rectangle 9"/>
          <p:cNvSpPr/>
          <p:nvPr/>
        </p:nvSpPr>
        <p:spPr>
          <a:xfrm>
            <a:off x="1905000" y="2368849"/>
            <a:ext cx="5997576" cy="2736551"/>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dirty="0">
              <a:solidFill>
                <a:srgbClr val="FFFFFF"/>
              </a:solidFill>
              <a:ea typeface="ＭＳ Ｐゴシック" pitchFamily="-107" charset="-128"/>
              <a:cs typeface="ＭＳ Ｐゴシック" pitchFamily="-107" charset="-128"/>
            </a:endParaRPr>
          </a:p>
        </p:txBody>
      </p:sp>
      <p:grpSp>
        <p:nvGrpSpPr>
          <p:cNvPr id="2" name="Group 14"/>
          <p:cNvGrpSpPr>
            <a:grpSpLocks/>
          </p:cNvGrpSpPr>
          <p:nvPr/>
        </p:nvGrpSpPr>
        <p:grpSpPr bwMode="auto">
          <a:xfrm>
            <a:off x="5516563" y="4037012"/>
            <a:ext cx="274637" cy="276225"/>
            <a:chOff x="2000717" y="3151175"/>
            <a:chExt cx="275548" cy="275578"/>
          </a:xfrm>
        </p:grpSpPr>
        <p:sp>
          <p:nvSpPr>
            <p:cNvPr id="13" name="Oval 12"/>
            <p:cNvSpPr/>
            <p:nvPr/>
          </p:nvSpPr>
          <p:spPr>
            <a:xfrm>
              <a:off x="2000717" y="3151175"/>
              <a:ext cx="275548" cy="275578"/>
            </a:xfrm>
            <a:prstGeom prst="ellipse">
              <a:avLst/>
            </a:prstGeom>
            <a:noFill/>
            <a:ln w="381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FFFFFF"/>
                </a:solidFill>
                <a:ea typeface="ＭＳ Ｐゴシック" pitchFamily="-107" charset="-128"/>
                <a:cs typeface="ＭＳ Ｐゴシック" pitchFamily="-107" charset="-128"/>
              </a:endParaRPr>
            </a:p>
          </p:txBody>
        </p:sp>
        <p:sp>
          <p:nvSpPr>
            <p:cNvPr id="14" name="Oval 13"/>
            <p:cNvSpPr/>
            <p:nvPr/>
          </p:nvSpPr>
          <p:spPr>
            <a:xfrm>
              <a:off x="2085133" y="3235115"/>
              <a:ext cx="95566" cy="95027"/>
            </a:xfrm>
            <a:prstGeom prst="ellipse">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a:solidFill>
                  <a:srgbClr val="FFFFFF"/>
                </a:solidFill>
                <a:ea typeface="ＭＳ Ｐゴシック" pitchFamily="-107" charset="-128"/>
                <a:cs typeface="ＭＳ Ｐゴシック" pitchFamily="-107" charset="-128"/>
              </a:endParaRPr>
            </a:p>
          </p:txBody>
        </p:sp>
      </p:grpSp>
      <p:sp>
        <p:nvSpPr>
          <p:cNvPr id="20486" name="TextBox 39"/>
          <p:cNvSpPr txBox="1">
            <a:spLocks noChangeArrowheads="1"/>
          </p:cNvSpPr>
          <p:nvPr/>
        </p:nvSpPr>
        <p:spPr bwMode="auto">
          <a:xfrm>
            <a:off x="5059364" y="3757613"/>
            <a:ext cx="369887" cy="400050"/>
          </a:xfrm>
          <a:prstGeom prst="rect">
            <a:avLst/>
          </a:prstGeom>
          <a:noFill/>
          <a:ln w="9525">
            <a:noFill/>
            <a:miter lim="800000"/>
            <a:headEnd/>
            <a:tailEnd/>
          </a:ln>
        </p:spPr>
        <p:txBody>
          <a:bodyPr wrap="none">
            <a:prstTxWarp prst="textNoShape">
              <a:avLst/>
            </a:prstTxWarp>
            <a:spAutoFit/>
          </a:bodyPr>
          <a:lstStyle/>
          <a:p>
            <a:r>
              <a:rPr lang="en-US" sz="2000" b="1" dirty="0"/>
              <a:t>B</a:t>
            </a:r>
          </a:p>
        </p:txBody>
      </p:sp>
      <p:sp>
        <p:nvSpPr>
          <p:cNvPr id="57" name="Oval 56"/>
          <p:cNvSpPr/>
          <p:nvPr/>
        </p:nvSpPr>
        <p:spPr>
          <a:xfrm>
            <a:off x="2438400" y="3048000"/>
            <a:ext cx="2057400" cy="1447800"/>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490" name="TextBox 62"/>
          <p:cNvSpPr txBox="1">
            <a:spLocks noChangeArrowheads="1"/>
          </p:cNvSpPr>
          <p:nvPr/>
        </p:nvSpPr>
        <p:spPr bwMode="auto">
          <a:xfrm>
            <a:off x="2281238" y="2863850"/>
            <a:ext cx="357187" cy="460375"/>
          </a:xfrm>
          <a:prstGeom prst="rect">
            <a:avLst/>
          </a:prstGeom>
          <a:noFill/>
          <a:ln w="9525">
            <a:noFill/>
            <a:miter lim="800000"/>
            <a:headEnd/>
            <a:tailEnd/>
          </a:ln>
        </p:spPr>
        <p:txBody>
          <a:bodyPr wrap="none">
            <a:prstTxWarp prst="textNoShape">
              <a:avLst/>
            </a:prstTxWarp>
            <a:spAutoFit/>
          </a:bodyPr>
          <a:lstStyle/>
          <a:p>
            <a:r>
              <a:rPr lang="en-US" sz="2400"/>
              <a:t>1</a:t>
            </a:r>
          </a:p>
        </p:txBody>
      </p:sp>
      <p:sp>
        <p:nvSpPr>
          <p:cNvPr id="20491" name="TextBox 63"/>
          <p:cNvSpPr txBox="1">
            <a:spLocks noChangeArrowheads="1"/>
          </p:cNvSpPr>
          <p:nvPr/>
        </p:nvSpPr>
        <p:spPr bwMode="auto">
          <a:xfrm>
            <a:off x="5791200" y="2632075"/>
            <a:ext cx="355600" cy="461963"/>
          </a:xfrm>
          <a:prstGeom prst="rect">
            <a:avLst/>
          </a:prstGeom>
          <a:noFill/>
          <a:ln w="9525">
            <a:noFill/>
            <a:miter lim="800000"/>
            <a:headEnd/>
            <a:tailEnd/>
          </a:ln>
        </p:spPr>
        <p:txBody>
          <a:bodyPr wrap="none">
            <a:prstTxWarp prst="textNoShape">
              <a:avLst/>
            </a:prstTxWarp>
            <a:spAutoFit/>
          </a:bodyPr>
          <a:lstStyle/>
          <a:p>
            <a:r>
              <a:rPr lang="en-US" sz="2400"/>
              <a:t>2</a:t>
            </a:r>
          </a:p>
        </p:txBody>
      </p:sp>
      <p:sp>
        <p:nvSpPr>
          <p:cNvPr id="15" name="Oval 14"/>
          <p:cNvSpPr/>
          <p:nvPr/>
        </p:nvSpPr>
        <p:spPr>
          <a:xfrm>
            <a:off x="6134100" y="3336925"/>
            <a:ext cx="1191126" cy="838200"/>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Oval 15"/>
          <p:cNvSpPr/>
          <p:nvPr/>
        </p:nvSpPr>
        <p:spPr>
          <a:xfrm>
            <a:off x="6172200" y="3429000"/>
            <a:ext cx="1191126" cy="838200"/>
          </a:xfrm>
          <a:prstGeom prst="ellipse">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AC2</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9302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243138" name="Object 2"/>
          <p:cNvGraphicFramePr>
            <a:graphicFrameLocks noChangeAspect="1"/>
          </p:cNvGraphicFramePr>
          <p:nvPr/>
        </p:nvGraphicFramePr>
        <p:xfrm>
          <a:off x="500223" y="185441"/>
          <a:ext cx="4098925" cy="808037"/>
        </p:xfrm>
        <a:graphic>
          <a:graphicData uri="http://schemas.openxmlformats.org/presentationml/2006/ole">
            <p:oleObj spid="_x0000_s9219" name="Equation" r:id="rId4" imgW="1320480" imgH="253800" progId="Equation.DSMT4">
              <p:embed/>
            </p:oleObj>
          </a:graphicData>
        </a:graphic>
      </p:graphicFrame>
      <p:graphicFrame>
        <p:nvGraphicFramePr>
          <p:cNvPr id="1243139" name="Object 3"/>
          <p:cNvGraphicFramePr>
            <a:graphicFrameLocks noChangeAspect="1"/>
          </p:cNvGraphicFramePr>
          <p:nvPr/>
        </p:nvGraphicFramePr>
        <p:xfrm>
          <a:off x="4347648" y="786809"/>
          <a:ext cx="3665537" cy="1411287"/>
        </p:xfrm>
        <a:graphic>
          <a:graphicData uri="http://schemas.openxmlformats.org/presentationml/2006/ole">
            <p:oleObj spid="_x0000_s9220" name="Equation" r:id="rId5" imgW="1180800" imgH="444240" progId="Equation.3">
              <p:embed/>
            </p:oleObj>
          </a:graphicData>
        </a:graphic>
      </p:graphicFrame>
      <p:grpSp>
        <p:nvGrpSpPr>
          <p:cNvPr id="41" name="Group 40"/>
          <p:cNvGrpSpPr/>
          <p:nvPr/>
        </p:nvGrpSpPr>
        <p:grpSpPr>
          <a:xfrm>
            <a:off x="1052861" y="2832460"/>
            <a:ext cx="3849323" cy="3163716"/>
            <a:chOff x="1034326" y="2173932"/>
            <a:chExt cx="3849323" cy="3163716"/>
          </a:xfrm>
        </p:grpSpPr>
        <p:cxnSp>
          <p:nvCxnSpPr>
            <p:cNvPr id="4" name="Straight Arrow Connector 3"/>
            <p:cNvCxnSpPr/>
            <p:nvPr/>
          </p:nvCxnSpPr>
          <p:spPr>
            <a:xfrm>
              <a:off x="1034326" y="4041892"/>
              <a:ext cx="3294787"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endCxn id="8" idx="2"/>
            </p:cNvCxnSpPr>
            <p:nvPr/>
          </p:nvCxnSpPr>
          <p:spPr>
            <a:xfrm flipV="1">
              <a:off x="2501798" y="2635597"/>
              <a:ext cx="0" cy="259921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383769" y="3811060"/>
              <a:ext cx="499880" cy="461665"/>
            </a:xfrm>
            <a:prstGeom prst="rect">
              <a:avLst/>
            </a:prstGeom>
            <a:noFill/>
          </p:spPr>
          <p:txBody>
            <a:bodyPr wrap="none" rtlCol="0">
              <a:spAutoFit/>
            </a:bodyPr>
            <a:lstStyle/>
            <a:p>
              <a:r>
                <a:rPr lang="en-US" sz="2400" dirty="0" smtClean="0"/>
                <a:t>Re</a:t>
              </a:r>
              <a:endParaRPr lang="en-US" sz="2400" dirty="0"/>
            </a:p>
          </p:txBody>
        </p:sp>
        <p:sp>
          <p:nvSpPr>
            <p:cNvPr id="8" name="TextBox 7"/>
            <p:cNvSpPr txBox="1"/>
            <p:nvPr/>
          </p:nvSpPr>
          <p:spPr>
            <a:xfrm>
              <a:off x="2248363" y="2173932"/>
              <a:ext cx="506870" cy="461665"/>
            </a:xfrm>
            <a:prstGeom prst="rect">
              <a:avLst/>
            </a:prstGeom>
            <a:noFill/>
          </p:spPr>
          <p:txBody>
            <a:bodyPr wrap="none" rtlCol="0">
              <a:spAutoFit/>
            </a:bodyPr>
            <a:lstStyle/>
            <a:p>
              <a:r>
                <a:rPr lang="en-US" sz="2400" dirty="0" err="1" smtClean="0"/>
                <a:t>Im</a:t>
              </a:r>
              <a:endParaRPr lang="en-US" sz="2400" dirty="0"/>
            </a:p>
          </p:txBody>
        </p:sp>
        <p:sp>
          <p:nvSpPr>
            <p:cNvPr id="10" name="Oval 9"/>
            <p:cNvSpPr>
              <a:spLocks noChangeAspect="1"/>
            </p:cNvSpPr>
            <p:nvPr/>
          </p:nvSpPr>
          <p:spPr bwMode="auto">
            <a:xfrm>
              <a:off x="3037338" y="2949159"/>
              <a:ext cx="91440" cy="9144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12" name="Straight Connector 11"/>
            <p:cNvCxnSpPr/>
            <p:nvPr/>
          </p:nvCxnSpPr>
          <p:spPr>
            <a:xfrm flipV="1">
              <a:off x="2501798" y="3002194"/>
              <a:ext cx="570530" cy="1039699"/>
            </a:xfrm>
            <a:prstGeom prst="line">
              <a:avLst/>
            </a:prstGeom>
            <a:ln cmpd="sng">
              <a:solidFill>
                <a:schemeClr val="tx1"/>
              </a:solidFill>
              <a:tailEnd type="none" w="lg" len="lg"/>
            </a:ln>
          </p:spPr>
          <p:style>
            <a:lnRef idx="2">
              <a:schemeClr val="accent1"/>
            </a:lnRef>
            <a:fillRef idx="0">
              <a:schemeClr val="accent1"/>
            </a:fillRef>
            <a:effectRef idx="1">
              <a:schemeClr val="accent1"/>
            </a:effectRef>
            <a:fontRef idx="minor">
              <a:schemeClr val="tx1"/>
            </a:fontRef>
          </p:style>
        </p:cxnSp>
        <p:sp>
          <p:nvSpPr>
            <p:cNvPr id="17" name="Arc 16"/>
            <p:cNvSpPr/>
            <p:nvPr/>
          </p:nvSpPr>
          <p:spPr>
            <a:xfrm>
              <a:off x="2026072" y="3566166"/>
              <a:ext cx="951451" cy="951451"/>
            </a:xfrm>
            <a:prstGeom prst="arc">
              <a:avLst>
                <a:gd name="adj1" fmla="val 17872132"/>
                <a:gd name="adj2" fmla="val 0"/>
              </a:avLst>
            </a:prstGeom>
            <a:ln>
              <a:solidFill>
                <a:schemeClr val="tx1"/>
              </a:solidFill>
              <a:headEnd type="triangle"/>
              <a:tailEnd type="non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TextBox 17"/>
            <p:cNvSpPr txBox="1"/>
            <p:nvPr/>
          </p:nvSpPr>
          <p:spPr>
            <a:xfrm>
              <a:off x="3072328" y="2732956"/>
              <a:ext cx="1415499" cy="461665"/>
            </a:xfrm>
            <a:prstGeom prst="rect">
              <a:avLst/>
            </a:prstGeom>
            <a:noFill/>
          </p:spPr>
          <p:txBody>
            <a:bodyPr wrap="square" rtlCol="0">
              <a:spAutoFit/>
            </a:bodyPr>
            <a:lstStyle/>
            <a:p>
              <a:r>
                <a:rPr lang="en-US" sz="2400" dirty="0" smtClean="0"/>
                <a:t>V = </a:t>
              </a:r>
              <a:r>
                <a:rPr lang="en-US" sz="2400" dirty="0" err="1" smtClean="0"/>
                <a:t>V</a:t>
              </a:r>
              <a:r>
                <a:rPr lang="en-US" sz="2400" baseline="-25000" dirty="0" err="1" smtClean="0"/>
                <a:t>o</a:t>
              </a:r>
              <a:r>
                <a:rPr lang="en-US" sz="2400" dirty="0" err="1" smtClean="0"/>
                <a:t>e</a:t>
              </a:r>
              <a:r>
                <a:rPr lang="en-US" sz="2400" baseline="30000" dirty="0" err="1" smtClean="0"/>
                <a:t>j</a:t>
              </a:r>
              <a:r>
                <a:rPr lang="en-US" sz="2400" baseline="30000" dirty="0" err="1" smtClean="0">
                  <a:latin typeface="Symbol" pitchFamily="18" charset="2"/>
                </a:rPr>
                <a:t>w</a:t>
              </a:r>
              <a:r>
                <a:rPr lang="en-US" sz="2400" baseline="30000" dirty="0" err="1" smtClean="0"/>
                <a:t>t</a:t>
              </a:r>
              <a:r>
                <a:rPr lang="en-US" sz="2400" baseline="-25000" dirty="0" smtClean="0"/>
                <a:t> </a:t>
              </a:r>
              <a:r>
                <a:rPr lang="en-US" sz="2400" baseline="30000" dirty="0" smtClean="0"/>
                <a:t> </a:t>
              </a:r>
              <a:endParaRPr lang="en-US" sz="2400" dirty="0"/>
            </a:p>
          </p:txBody>
        </p:sp>
        <p:sp>
          <p:nvSpPr>
            <p:cNvPr id="19" name="TextBox 18"/>
            <p:cNvSpPr txBox="1"/>
            <p:nvPr/>
          </p:nvSpPr>
          <p:spPr>
            <a:xfrm>
              <a:off x="2922368" y="3566166"/>
              <a:ext cx="447558" cy="400110"/>
            </a:xfrm>
            <a:prstGeom prst="rect">
              <a:avLst/>
            </a:prstGeom>
            <a:noFill/>
          </p:spPr>
          <p:txBody>
            <a:bodyPr wrap="none" rtlCol="0">
              <a:spAutoFit/>
            </a:bodyPr>
            <a:lstStyle/>
            <a:p>
              <a:r>
                <a:rPr lang="en-US" sz="2000" dirty="0" smtClean="0">
                  <a:latin typeface="Symbol" pitchFamily="18" charset="2"/>
                </a:rPr>
                <a:t>w</a:t>
              </a:r>
              <a:r>
                <a:rPr lang="en-US" sz="2000" dirty="0" smtClean="0"/>
                <a:t>t</a:t>
              </a:r>
              <a:endParaRPr lang="en-US" sz="2000" dirty="0"/>
            </a:p>
          </p:txBody>
        </p:sp>
        <p:sp>
          <p:nvSpPr>
            <p:cNvPr id="20" name="Oval 19"/>
            <p:cNvSpPr>
              <a:spLocks noChangeAspect="1"/>
            </p:cNvSpPr>
            <p:nvPr/>
          </p:nvSpPr>
          <p:spPr bwMode="auto">
            <a:xfrm>
              <a:off x="3046723" y="4290852"/>
              <a:ext cx="91440" cy="9144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22" name="Oval 21"/>
            <p:cNvSpPr>
              <a:spLocks noChangeAspect="1"/>
            </p:cNvSpPr>
            <p:nvPr/>
          </p:nvSpPr>
          <p:spPr bwMode="auto">
            <a:xfrm>
              <a:off x="2120348" y="4553711"/>
              <a:ext cx="91440" cy="9144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23" name="Oval 22"/>
            <p:cNvSpPr>
              <a:spLocks noChangeAspect="1"/>
            </p:cNvSpPr>
            <p:nvPr/>
          </p:nvSpPr>
          <p:spPr bwMode="auto">
            <a:xfrm>
              <a:off x="1890742" y="3690521"/>
              <a:ext cx="91440" cy="9144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26" name="Straight Connector 25"/>
            <p:cNvCxnSpPr>
              <a:endCxn id="20" idx="1"/>
            </p:cNvCxnSpPr>
            <p:nvPr/>
          </p:nvCxnSpPr>
          <p:spPr>
            <a:xfrm>
              <a:off x="2501798" y="4041892"/>
              <a:ext cx="558316" cy="262351"/>
            </a:xfrm>
            <a:prstGeom prst="line">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endCxn id="23" idx="5"/>
            </p:cNvCxnSpPr>
            <p:nvPr/>
          </p:nvCxnSpPr>
          <p:spPr>
            <a:xfrm flipH="1" flipV="1">
              <a:off x="1968791" y="3768570"/>
              <a:ext cx="533007" cy="273322"/>
            </a:xfrm>
            <a:prstGeom prst="line">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a:endCxn id="22" idx="7"/>
            </p:cNvCxnSpPr>
            <p:nvPr/>
          </p:nvCxnSpPr>
          <p:spPr>
            <a:xfrm flipH="1">
              <a:off x="2198397" y="4041893"/>
              <a:ext cx="303401" cy="525209"/>
            </a:xfrm>
            <a:prstGeom prst="line">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180000" flipV="1">
              <a:off x="2485631" y="3464933"/>
              <a:ext cx="328122" cy="547700"/>
            </a:xfrm>
            <a:prstGeom prst="line">
              <a:avLst/>
            </a:prstGeom>
            <a:ln>
              <a:solidFill>
                <a:schemeClr val="tx1"/>
              </a:solidFill>
              <a:prstDash val="dash"/>
              <a:tailEnd type="none" w="lg" len="lg"/>
            </a:ln>
          </p:spPr>
          <p:style>
            <a:lnRef idx="2">
              <a:schemeClr val="accent1"/>
            </a:lnRef>
            <a:fillRef idx="0">
              <a:schemeClr val="accent1"/>
            </a:fillRef>
            <a:effectRef idx="1">
              <a:schemeClr val="accent1"/>
            </a:effectRef>
            <a:fontRef idx="minor">
              <a:schemeClr val="tx1"/>
            </a:fontRef>
          </p:style>
        </p:cxnSp>
        <p:sp>
          <p:nvSpPr>
            <p:cNvPr id="35" name="Oval 34"/>
            <p:cNvSpPr>
              <a:spLocks noChangeAspect="1"/>
            </p:cNvSpPr>
            <p:nvPr/>
          </p:nvSpPr>
          <p:spPr bwMode="auto">
            <a:xfrm>
              <a:off x="2782141" y="3365282"/>
              <a:ext cx="91440" cy="9144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36" name="TextBox 35"/>
            <p:cNvSpPr txBox="1"/>
            <p:nvPr/>
          </p:nvSpPr>
          <p:spPr>
            <a:xfrm>
              <a:off x="2585663" y="3011339"/>
              <a:ext cx="362600" cy="461665"/>
            </a:xfrm>
            <a:prstGeom prst="rect">
              <a:avLst/>
            </a:prstGeom>
            <a:noFill/>
          </p:spPr>
          <p:txBody>
            <a:bodyPr wrap="none" rtlCol="0">
              <a:spAutoFit/>
            </a:bodyPr>
            <a:lstStyle/>
            <a:p>
              <a:r>
                <a:rPr lang="en-US" sz="2400" dirty="0" smtClean="0"/>
                <a:t>A</a:t>
              </a:r>
              <a:endParaRPr lang="en-US" sz="2400" dirty="0"/>
            </a:p>
          </p:txBody>
        </p:sp>
        <p:sp>
          <p:nvSpPr>
            <p:cNvPr id="37" name="TextBox 36"/>
            <p:cNvSpPr txBox="1"/>
            <p:nvPr/>
          </p:nvSpPr>
          <p:spPr>
            <a:xfrm>
              <a:off x="1606191" y="3365282"/>
              <a:ext cx="362600" cy="461665"/>
            </a:xfrm>
            <a:prstGeom prst="rect">
              <a:avLst/>
            </a:prstGeom>
            <a:noFill/>
          </p:spPr>
          <p:txBody>
            <a:bodyPr wrap="none" rtlCol="0">
              <a:spAutoFit/>
            </a:bodyPr>
            <a:lstStyle/>
            <a:p>
              <a:r>
                <a:rPr lang="en-US" sz="2400" dirty="0" smtClean="0"/>
                <a:t>B</a:t>
              </a:r>
              <a:endParaRPr lang="en-US" sz="2400" dirty="0"/>
            </a:p>
          </p:txBody>
        </p:sp>
        <p:sp>
          <p:nvSpPr>
            <p:cNvPr id="38" name="TextBox 37"/>
            <p:cNvSpPr txBox="1"/>
            <p:nvPr/>
          </p:nvSpPr>
          <p:spPr>
            <a:xfrm>
              <a:off x="1824927" y="4414318"/>
              <a:ext cx="348172" cy="461665"/>
            </a:xfrm>
            <a:prstGeom prst="rect">
              <a:avLst/>
            </a:prstGeom>
            <a:noFill/>
          </p:spPr>
          <p:txBody>
            <a:bodyPr wrap="none" rtlCol="0">
              <a:spAutoFit/>
            </a:bodyPr>
            <a:lstStyle/>
            <a:p>
              <a:r>
                <a:rPr lang="en-US" sz="2400" dirty="0" smtClean="0"/>
                <a:t>C</a:t>
              </a:r>
              <a:endParaRPr lang="en-US" sz="2400" dirty="0"/>
            </a:p>
          </p:txBody>
        </p:sp>
        <p:sp>
          <p:nvSpPr>
            <p:cNvPr id="39" name="TextBox 38"/>
            <p:cNvSpPr txBox="1"/>
            <p:nvPr/>
          </p:nvSpPr>
          <p:spPr>
            <a:xfrm>
              <a:off x="3072328" y="4151459"/>
              <a:ext cx="373820" cy="461665"/>
            </a:xfrm>
            <a:prstGeom prst="rect">
              <a:avLst/>
            </a:prstGeom>
            <a:noFill/>
          </p:spPr>
          <p:txBody>
            <a:bodyPr wrap="none" rtlCol="0">
              <a:spAutoFit/>
            </a:bodyPr>
            <a:lstStyle/>
            <a:p>
              <a:r>
                <a:rPr lang="en-US" sz="2400" dirty="0" smtClean="0"/>
                <a:t>D</a:t>
              </a:r>
              <a:endParaRPr lang="en-US" sz="2400" dirty="0"/>
            </a:p>
          </p:txBody>
        </p:sp>
        <p:sp>
          <p:nvSpPr>
            <p:cNvPr id="40" name="TextBox 39"/>
            <p:cNvSpPr txBox="1"/>
            <p:nvPr/>
          </p:nvSpPr>
          <p:spPr>
            <a:xfrm>
              <a:off x="2782141" y="4875983"/>
              <a:ext cx="1898277" cy="461665"/>
            </a:xfrm>
            <a:prstGeom prst="rect">
              <a:avLst/>
            </a:prstGeom>
            <a:noFill/>
          </p:spPr>
          <p:txBody>
            <a:bodyPr wrap="none" rtlCol="0">
              <a:spAutoFit/>
            </a:bodyPr>
            <a:lstStyle/>
            <a:p>
              <a:pPr algn="r"/>
              <a:r>
                <a:rPr lang="en-US" sz="2400" dirty="0" smtClean="0"/>
                <a:t>E)</a:t>
              </a:r>
              <a:r>
                <a:rPr lang="en-US" sz="2000" dirty="0" smtClean="0"/>
                <a:t>None of these</a:t>
              </a:r>
              <a:endParaRPr lang="en-US" sz="2000" dirty="0"/>
            </a:p>
          </p:txBody>
        </p:sp>
      </p:grpSp>
      <p:sp>
        <p:nvSpPr>
          <p:cNvPr id="42" name="TextBox 41"/>
          <p:cNvSpPr txBox="1"/>
          <p:nvPr/>
        </p:nvSpPr>
        <p:spPr>
          <a:xfrm>
            <a:off x="723014" y="2381693"/>
            <a:ext cx="4744504" cy="461665"/>
          </a:xfrm>
          <a:prstGeom prst="rect">
            <a:avLst/>
          </a:prstGeom>
          <a:noFill/>
        </p:spPr>
        <p:txBody>
          <a:bodyPr wrap="none" rtlCol="0">
            <a:spAutoFit/>
          </a:bodyPr>
          <a:lstStyle/>
          <a:p>
            <a:r>
              <a:rPr lang="en-US" sz="2400" dirty="0" smtClean="0"/>
              <a:t>Which is the correct current </a:t>
            </a:r>
            <a:r>
              <a:rPr lang="en-US" sz="2400" dirty="0" err="1" smtClean="0"/>
              <a:t>phasor</a:t>
            </a:r>
            <a:r>
              <a:rPr lang="en-US" sz="2400" dirty="0" smtClean="0"/>
              <a:t>?</a:t>
            </a:r>
            <a:endParaRPr lang="en-US" sz="2400" dirty="0"/>
          </a:p>
        </p:txBody>
      </p:sp>
      <p:sp>
        <p:nvSpPr>
          <p:cNvPr id="30"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AC20</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71332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0" name="Group 39"/>
          <p:cNvGrpSpPr/>
          <p:nvPr/>
        </p:nvGrpSpPr>
        <p:grpSpPr>
          <a:xfrm>
            <a:off x="5625931" y="358859"/>
            <a:ext cx="2668327" cy="3058559"/>
            <a:chOff x="4908549" y="866775"/>
            <a:chExt cx="2668327" cy="3058559"/>
          </a:xfrm>
        </p:grpSpPr>
        <p:sp>
          <p:nvSpPr>
            <p:cNvPr id="1244164" name="Rectangle 4"/>
            <p:cNvSpPr>
              <a:spLocks noChangeArrowheads="1"/>
            </p:cNvSpPr>
            <p:nvPr/>
          </p:nvSpPr>
          <p:spPr bwMode="auto">
            <a:xfrm>
              <a:off x="5424202" y="1456577"/>
              <a:ext cx="1938677" cy="2113549"/>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11"/>
            <p:cNvSpPr>
              <a:spLocks noChangeArrowheads="1"/>
            </p:cNvSpPr>
            <p:nvPr/>
          </p:nvSpPr>
          <p:spPr bwMode="auto">
            <a:xfrm>
              <a:off x="6358132" y="3113112"/>
              <a:ext cx="84098" cy="812222"/>
            </a:xfrm>
            <a:prstGeom prst="rect">
              <a:avLst/>
            </a:prstGeom>
            <a:solidFill>
              <a:srgbClr val="FFFFFF"/>
            </a:solid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44165" name="Oval 5"/>
            <p:cNvSpPr>
              <a:spLocks noChangeArrowheads="1"/>
            </p:cNvSpPr>
            <p:nvPr/>
          </p:nvSpPr>
          <p:spPr bwMode="auto">
            <a:xfrm>
              <a:off x="5173015" y="2236709"/>
              <a:ext cx="485776" cy="486891"/>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244166" name="Group 6"/>
            <p:cNvGrpSpPr>
              <a:grpSpLocks/>
            </p:cNvGrpSpPr>
            <p:nvPr/>
          </p:nvGrpSpPr>
          <p:grpSpPr bwMode="auto">
            <a:xfrm>
              <a:off x="5250473" y="2356218"/>
              <a:ext cx="333072" cy="229060"/>
              <a:chOff x="8065" y="4237"/>
              <a:chExt cx="500" cy="321"/>
            </a:xfrm>
          </p:grpSpPr>
          <p:sp>
            <p:nvSpPr>
              <p:cNvPr id="1244167" name="Arc 7"/>
              <p:cNvSpPr>
                <a:spLocks/>
              </p:cNvSpPr>
              <p:nvPr/>
            </p:nvSpPr>
            <p:spPr bwMode="auto">
              <a:xfrm flipH="1">
                <a:off x="8065" y="4237"/>
                <a:ext cx="250" cy="321"/>
              </a:xfrm>
              <a:custGeom>
                <a:avLst/>
                <a:gdLst>
                  <a:gd name="G0" fmla="+- 18748 0 0"/>
                  <a:gd name="G1" fmla="+- 21600 0 0"/>
                  <a:gd name="G2" fmla="+- 21600 0 0"/>
                  <a:gd name="T0" fmla="*/ 0 w 37764"/>
                  <a:gd name="T1" fmla="*/ 10873 h 21600"/>
                  <a:gd name="T2" fmla="*/ 37764 w 37764"/>
                  <a:gd name="T3" fmla="*/ 11356 h 21600"/>
                  <a:gd name="T4" fmla="*/ 18748 w 37764"/>
                  <a:gd name="T5" fmla="*/ 21600 h 21600"/>
                </a:gdLst>
                <a:ahLst/>
                <a:cxnLst>
                  <a:cxn ang="0">
                    <a:pos x="T0" y="T1"/>
                  </a:cxn>
                  <a:cxn ang="0">
                    <a:pos x="T2" y="T3"/>
                  </a:cxn>
                  <a:cxn ang="0">
                    <a:pos x="T4" y="T5"/>
                  </a:cxn>
                </a:cxnLst>
                <a:rect l="0" t="0" r="r" b="b"/>
                <a:pathLst>
                  <a:path w="37764" h="21600" fill="none" extrusionOk="0">
                    <a:moveTo>
                      <a:pt x="-1" y="10872"/>
                    </a:moveTo>
                    <a:cubicBezTo>
                      <a:pt x="3847" y="4148"/>
                      <a:pt x="11000" y="-1"/>
                      <a:pt x="18748" y="0"/>
                    </a:cubicBezTo>
                    <a:cubicBezTo>
                      <a:pt x="26692" y="0"/>
                      <a:pt x="33996" y="4361"/>
                      <a:pt x="37764" y="11355"/>
                    </a:cubicBezTo>
                  </a:path>
                  <a:path w="37764" h="21600" stroke="0" extrusionOk="0">
                    <a:moveTo>
                      <a:pt x="-1" y="10872"/>
                    </a:moveTo>
                    <a:cubicBezTo>
                      <a:pt x="3847" y="4148"/>
                      <a:pt x="11000" y="-1"/>
                      <a:pt x="18748" y="0"/>
                    </a:cubicBezTo>
                    <a:cubicBezTo>
                      <a:pt x="26692" y="0"/>
                      <a:pt x="33996" y="4361"/>
                      <a:pt x="37764" y="11355"/>
                    </a:cubicBezTo>
                    <a:lnTo>
                      <a:pt x="18748"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68" name="Arc 8"/>
              <p:cNvSpPr>
                <a:spLocks/>
              </p:cNvSpPr>
              <p:nvPr/>
            </p:nvSpPr>
            <p:spPr bwMode="auto">
              <a:xfrm flipH="1" flipV="1">
                <a:off x="8315" y="4237"/>
                <a:ext cx="250" cy="321"/>
              </a:xfrm>
              <a:custGeom>
                <a:avLst/>
                <a:gdLst>
                  <a:gd name="G0" fmla="+- 18748 0 0"/>
                  <a:gd name="G1" fmla="+- 21600 0 0"/>
                  <a:gd name="G2" fmla="+- 21600 0 0"/>
                  <a:gd name="T0" fmla="*/ 0 w 37764"/>
                  <a:gd name="T1" fmla="*/ 10873 h 21600"/>
                  <a:gd name="T2" fmla="*/ 37764 w 37764"/>
                  <a:gd name="T3" fmla="*/ 11356 h 21600"/>
                  <a:gd name="T4" fmla="*/ 18748 w 37764"/>
                  <a:gd name="T5" fmla="*/ 21600 h 21600"/>
                </a:gdLst>
                <a:ahLst/>
                <a:cxnLst>
                  <a:cxn ang="0">
                    <a:pos x="T0" y="T1"/>
                  </a:cxn>
                  <a:cxn ang="0">
                    <a:pos x="T2" y="T3"/>
                  </a:cxn>
                  <a:cxn ang="0">
                    <a:pos x="T4" y="T5"/>
                  </a:cxn>
                </a:cxnLst>
                <a:rect l="0" t="0" r="r" b="b"/>
                <a:pathLst>
                  <a:path w="37764" h="21600" fill="none" extrusionOk="0">
                    <a:moveTo>
                      <a:pt x="-1" y="10872"/>
                    </a:moveTo>
                    <a:cubicBezTo>
                      <a:pt x="3847" y="4148"/>
                      <a:pt x="11000" y="-1"/>
                      <a:pt x="18748" y="0"/>
                    </a:cubicBezTo>
                    <a:cubicBezTo>
                      <a:pt x="26692" y="0"/>
                      <a:pt x="33996" y="4361"/>
                      <a:pt x="37764" y="11355"/>
                    </a:cubicBezTo>
                  </a:path>
                  <a:path w="37764" h="21600" stroke="0" extrusionOk="0">
                    <a:moveTo>
                      <a:pt x="-1" y="10872"/>
                    </a:moveTo>
                    <a:cubicBezTo>
                      <a:pt x="3847" y="4148"/>
                      <a:pt x="11000" y="-1"/>
                      <a:pt x="18748" y="0"/>
                    </a:cubicBezTo>
                    <a:cubicBezTo>
                      <a:pt x="26692" y="0"/>
                      <a:pt x="33996" y="4361"/>
                      <a:pt x="37764" y="11355"/>
                    </a:cubicBezTo>
                    <a:lnTo>
                      <a:pt x="18748"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44169" name="Rectangle 9"/>
            <p:cNvSpPr>
              <a:spLocks noChangeArrowheads="1"/>
            </p:cNvSpPr>
            <p:nvPr/>
          </p:nvSpPr>
          <p:spPr bwMode="auto">
            <a:xfrm>
              <a:off x="6188829" y="1172188"/>
              <a:ext cx="460325" cy="348570"/>
            </a:xfrm>
            <a:prstGeom prst="rect">
              <a:avLst/>
            </a:prstGeom>
            <a:solidFill>
              <a:srgbClr val="FFFFFF"/>
            </a:solid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44170" name="Freeform 10"/>
            <p:cNvSpPr>
              <a:spLocks/>
            </p:cNvSpPr>
            <p:nvPr/>
          </p:nvSpPr>
          <p:spPr bwMode="auto">
            <a:xfrm>
              <a:off x="6184402" y="1312723"/>
              <a:ext cx="473604" cy="270003"/>
            </a:xfrm>
            <a:custGeom>
              <a:avLst/>
              <a:gdLst/>
              <a:ahLst/>
              <a:cxnLst>
                <a:cxn ang="0">
                  <a:pos x="0" y="176"/>
                </a:cxn>
                <a:cxn ang="0">
                  <a:pos x="49" y="0"/>
                </a:cxn>
                <a:cxn ang="0">
                  <a:pos x="119" y="336"/>
                </a:cxn>
                <a:cxn ang="0">
                  <a:pos x="181" y="0"/>
                </a:cxn>
                <a:cxn ang="0">
                  <a:pos x="252" y="336"/>
                </a:cxn>
                <a:cxn ang="0">
                  <a:pos x="314" y="0"/>
                </a:cxn>
                <a:cxn ang="0">
                  <a:pos x="384" y="336"/>
                </a:cxn>
                <a:cxn ang="0">
                  <a:pos x="428" y="184"/>
                </a:cxn>
              </a:cxnLst>
              <a:rect l="0" t="0" r="r" b="b"/>
              <a:pathLst>
                <a:path w="428" h="336">
                  <a:moveTo>
                    <a:pt x="0" y="176"/>
                  </a:moveTo>
                  <a:lnTo>
                    <a:pt x="49" y="0"/>
                  </a:lnTo>
                  <a:lnTo>
                    <a:pt x="119" y="336"/>
                  </a:lnTo>
                  <a:lnTo>
                    <a:pt x="181" y="0"/>
                  </a:lnTo>
                  <a:lnTo>
                    <a:pt x="252" y="336"/>
                  </a:lnTo>
                  <a:lnTo>
                    <a:pt x="314" y="0"/>
                  </a:lnTo>
                  <a:lnTo>
                    <a:pt x="384" y="336"/>
                  </a:lnTo>
                  <a:lnTo>
                    <a:pt x="428" y="184"/>
                  </a:ln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71" name="Rectangle 11"/>
            <p:cNvSpPr>
              <a:spLocks noChangeArrowheads="1"/>
            </p:cNvSpPr>
            <p:nvPr/>
          </p:nvSpPr>
          <p:spPr bwMode="auto">
            <a:xfrm>
              <a:off x="7116551" y="2193552"/>
              <a:ext cx="460325" cy="812222"/>
            </a:xfrm>
            <a:prstGeom prst="rect">
              <a:avLst/>
            </a:prstGeom>
            <a:solidFill>
              <a:srgbClr val="FFFFFF"/>
            </a:solid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244172" name="Group 12"/>
            <p:cNvGrpSpPr>
              <a:grpSpLocks/>
            </p:cNvGrpSpPr>
            <p:nvPr/>
          </p:nvGrpSpPr>
          <p:grpSpPr bwMode="auto">
            <a:xfrm>
              <a:off x="7244478" y="2123839"/>
              <a:ext cx="264466" cy="881936"/>
              <a:chOff x="5621" y="3099"/>
              <a:chExt cx="525" cy="1532"/>
            </a:xfrm>
          </p:grpSpPr>
          <p:grpSp>
            <p:nvGrpSpPr>
              <p:cNvPr id="1244173" name="Group 13"/>
              <p:cNvGrpSpPr>
                <a:grpSpLocks/>
              </p:cNvGrpSpPr>
              <p:nvPr/>
            </p:nvGrpSpPr>
            <p:grpSpPr bwMode="auto">
              <a:xfrm>
                <a:off x="5621" y="3798"/>
                <a:ext cx="525" cy="552"/>
                <a:chOff x="5621" y="3798"/>
                <a:chExt cx="525" cy="552"/>
              </a:xfrm>
            </p:grpSpPr>
            <p:grpSp>
              <p:nvGrpSpPr>
                <p:cNvPr id="1244174" name="Group 14"/>
                <p:cNvGrpSpPr>
                  <a:grpSpLocks/>
                </p:cNvGrpSpPr>
                <p:nvPr/>
              </p:nvGrpSpPr>
              <p:grpSpPr bwMode="auto">
                <a:xfrm>
                  <a:off x="5621" y="4006"/>
                  <a:ext cx="525" cy="344"/>
                  <a:chOff x="5621" y="4006"/>
                  <a:chExt cx="525" cy="344"/>
                </a:xfrm>
              </p:grpSpPr>
              <p:sp>
                <p:nvSpPr>
                  <p:cNvPr id="1244175" name="Arc 15"/>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76" name="Arc 16"/>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244177" name="Group 17"/>
                <p:cNvGrpSpPr>
                  <a:grpSpLocks/>
                </p:cNvGrpSpPr>
                <p:nvPr/>
              </p:nvGrpSpPr>
              <p:grpSpPr bwMode="auto">
                <a:xfrm>
                  <a:off x="5621" y="3798"/>
                  <a:ext cx="525" cy="344"/>
                  <a:chOff x="5621" y="4006"/>
                  <a:chExt cx="525" cy="344"/>
                </a:xfrm>
              </p:grpSpPr>
              <p:sp>
                <p:nvSpPr>
                  <p:cNvPr id="1244178" name="Arc 18"/>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79" name="Arc 19"/>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1244180" name="Group 20"/>
              <p:cNvGrpSpPr>
                <a:grpSpLocks/>
              </p:cNvGrpSpPr>
              <p:nvPr/>
            </p:nvGrpSpPr>
            <p:grpSpPr bwMode="auto">
              <a:xfrm>
                <a:off x="5621" y="3588"/>
                <a:ext cx="525" cy="344"/>
                <a:chOff x="5621" y="4006"/>
                <a:chExt cx="525" cy="344"/>
              </a:xfrm>
            </p:grpSpPr>
            <p:sp>
              <p:nvSpPr>
                <p:cNvPr id="1244181" name="Arc 21"/>
                <p:cNvSpPr>
                  <a:spLocks/>
                </p:cNvSpPr>
                <p:nvPr/>
              </p:nvSpPr>
              <p:spPr bwMode="auto">
                <a:xfrm>
                  <a:off x="5621" y="4006"/>
                  <a:ext cx="285" cy="13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82" name="Arc 22"/>
                <p:cNvSpPr>
                  <a:spLocks/>
                </p:cNvSpPr>
                <p:nvPr/>
              </p:nvSpPr>
              <p:spPr bwMode="auto">
                <a:xfrm flipH="1">
                  <a:off x="5861" y="4006"/>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44183" name="Arc 23"/>
              <p:cNvSpPr>
                <a:spLocks/>
              </p:cNvSpPr>
              <p:nvPr/>
            </p:nvSpPr>
            <p:spPr bwMode="auto">
              <a:xfrm>
                <a:off x="5861" y="3380"/>
                <a:ext cx="45" cy="67"/>
              </a:xfrm>
              <a:custGeom>
                <a:avLst/>
                <a:gdLst>
                  <a:gd name="G0" fmla="+- 3423 0 0"/>
                  <a:gd name="G1" fmla="+- 21554 0 0"/>
                  <a:gd name="G2" fmla="+- 21600 0 0"/>
                  <a:gd name="T0" fmla="*/ 0 w 3423"/>
                  <a:gd name="T1" fmla="*/ 227 h 21554"/>
                  <a:gd name="T2" fmla="*/ 2013 w 3423"/>
                  <a:gd name="T3" fmla="*/ 0 h 21554"/>
                  <a:gd name="T4" fmla="*/ 3423 w 3423"/>
                  <a:gd name="T5" fmla="*/ 21554 h 21554"/>
                </a:gdLst>
                <a:ahLst/>
                <a:cxnLst>
                  <a:cxn ang="0">
                    <a:pos x="T0" y="T1"/>
                  </a:cxn>
                  <a:cxn ang="0">
                    <a:pos x="T2" y="T3"/>
                  </a:cxn>
                  <a:cxn ang="0">
                    <a:pos x="T4" y="T5"/>
                  </a:cxn>
                </a:cxnLst>
                <a:rect l="0" t="0" r="r" b="b"/>
                <a:pathLst>
                  <a:path w="3423" h="21554" fill="none" extrusionOk="0">
                    <a:moveTo>
                      <a:pt x="-1" y="226"/>
                    </a:moveTo>
                    <a:cubicBezTo>
                      <a:pt x="667" y="119"/>
                      <a:pt x="1338" y="44"/>
                      <a:pt x="2013" y="0"/>
                    </a:cubicBezTo>
                  </a:path>
                  <a:path w="3423" h="21554" stroke="0" extrusionOk="0">
                    <a:moveTo>
                      <a:pt x="-1" y="226"/>
                    </a:moveTo>
                    <a:cubicBezTo>
                      <a:pt x="667" y="119"/>
                      <a:pt x="1338" y="44"/>
                      <a:pt x="2013" y="0"/>
                    </a:cubicBezTo>
                    <a:lnTo>
                      <a:pt x="3423"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44184" name="Arc 24"/>
              <p:cNvSpPr>
                <a:spLocks/>
              </p:cNvSpPr>
              <p:nvPr/>
            </p:nvSpPr>
            <p:spPr bwMode="auto">
              <a:xfrm flipH="1">
                <a:off x="5861" y="3380"/>
                <a:ext cx="285" cy="344"/>
              </a:xfrm>
              <a:custGeom>
                <a:avLst/>
                <a:gdLst>
                  <a:gd name="G0" fmla="+- 21600 0 0"/>
                  <a:gd name="G1" fmla="+- 21554 0 0"/>
                  <a:gd name="G2" fmla="+- 21600 0 0"/>
                  <a:gd name="T0" fmla="*/ 20953 w 21600"/>
                  <a:gd name="T1" fmla="*/ 43144 h 43144"/>
                  <a:gd name="T2" fmla="*/ 20190 w 21600"/>
                  <a:gd name="T3" fmla="*/ 0 h 43144"/>
                  <a:gd name="T4" fmla="*/ 21600 w 21600"/>
                  <a:gd name="T5" fmla="*/ 21554 h 43144"/>
                </a:gdLst>
                <a:ahLst/>
                <a:cxnLst>
                  <a:cxn ang="0">
                    <a:pos x="T0" y="T1"/>
                  </a:cxn>
                  <a:cxn ang="0">
                    <a:pos x="T2" y="T3"/>
                  </a:cxn>
                  <a:cxn ang="0">
                    <a:pos x="T4" y="T5"/>
                  </a:cxn>
                </a:cxnLst>
                <a:rect l="0" t="0" r="r" b="b"/>
                <a:pathLst>
                  <a:path w="21600" h="43144" fill="none" extrusionOk="0">
                    <a:moveTo>
                      <a:pt x="20952" y="43144"/>
                    </a:moveTo>
                    <a:cubicBezTo>
                      <a:pt x="9280" y="42794"/>
                      <a:pt x="0" y="33231"/>
                      <a:pt x="0" y="21554"/>
                    </a:cubicBezTo>
                    <a:cubicBezTo>
                      <a:pt x="-1" y="10172"/>
                      <a:pt x="8832" y="743"/>
                      <a:pt x="20190" y="0"/>
                    </a:cubicBezTo>
                  </a:path>
                  <a:path w="21600" h="43144" stroke="0" extrusionOk="0">
                    <a:moveTo>
                      <a:pt x="20952" y="43144"/>
                    </a:moveTo>
                    <a:cubicBezTo>
                      <a:pt x="9280" y="42794"/>
                      <a:pt x="0" y="33231"/>
                      <a:pt x="0" y="21554"/>
                    </a:cubicBezTo>
                    <a:cubicBezTo>
                      <a:pt x="-1" y="10172"/>
                      <a:pt x="8832" y="743"/>
                      <a:pt x="20190" y="0"/>
                    </a:cubicBezTo>
                    <a:lnTo>
                      <a:pt x="21600" y="21554"/>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244185" name="AutoShape 25"/>
              <p:cNvCxnSpPr>
                <a:cxnSpLocks noChangeShapeType="1"/>
              </p:cNvCxnSpPr>
              <p:nvPr/>
            </p:nvCxnSpPr>
            <p:spPr bwMode="auto">
              <a:xfrm flipV="1">
                <a:off x="5861" y="4350"/>
                <a:ext cx="1" cy="281"/>
              </a:xfrm>
              <a:prstGeom prst="straightConnector1">
                <a:avLst/>
              </a:prstGeom>
              <a:noFill/>
              <a:ln w="19050">
                <a:solidFill>
                  <a:srgbClr val="000000"/>
                </a:solidFill>
                <a:round/>
                <a:headEnd/>
                <a:tailEnd/>
              </a:ln>
            </p:spPr>
          </p:cxnSp>
          <p:cxnSp>
            <p:nvCxnSpPr>
              <p:cNvPr id="1244186" name="AutoShape 26"/>
              <p:cNvCxnSpPr>
                <a:cxnSpLocks noChangeShapeType="1"/>
              </p:cNvCxnSpPr>
              <p:nvPr/>
            </p:nvCxnSpPr>
            <p:spPr bwMode="auto">
              <a:xfrm flipV="1">
                <a:off x="5860" y="3099"/>
                <a:ext cx="1" cy="281"/>
              </a:xfrm>
              <a:prstGeom prst="straightConnector1">
                <a:avLst/>
              </a:prstGeom>
              <a:noFill/>
              <a:ln w="19050">
                <a:solidFill>
                  <a:srgbClr val="000000"/>
                </a:solidFill>
                <a:round/>
                <a:headEnd/>
                <a:tailEnd/>
              </a:ln>
            </p:spPr>
          </p:cxnSp>
        </p:grpSp>
        <p:sp>
          <p:nvSpPr>
            <p:cNvPr id="1244191" name="Text Box 31"/>
            <p:cNvSpPr txBox="1">
              <a:spLocks noChangeArrowheads="1"/>
            </p:cNvSpPr>
            <p:nvPr/>
          </p:nvSpPr>
          <p:spPr bwMode="auto">
            <a:xfrm>
              <a:off x="6358131" y="1582726"/>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R</a:t>
              </a:r>
              <a:endParaRPr kumimoji="0" lang="en-US" sz="2000" b="0" i="0" u="none" strike="noStrike" cap="none" normalizeH="0" baseline="0" dirty="0" smtClean="0">
                <a:ln>
                  <a:noFill/>
                </a:ln>
                <a:solidFill>
                  <a:schemeClr val="tx1"/>
                </a:solidFill>
                <a:effectLst/>
                <a:latin typeface="Arial" pitchFamily="34" charset="0"/>
              </a:endParaRPr>
            </a:p>
          </p:txBody>
        </p:sp>
        <p:sp>
          <p:nvSpPr>
            <p:cNvPr id="1244192" name="Text Box 32"/>
            <p:cNvSpPr txBox="1">
              <a:spLocks noChangeArrowheads="1"/>
            </p:cNvSpPr>
            <p:nvPr/>
          </p:nvSpPr>
          <p:spPr bwMode="auto">
            <a:xfrm>
              <a:off x="6960095" y="2356218"/>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L</a:t>
              </a:r>
              <a:endParaRPr kumimoji="0" lang="en-US" sz="2000" b="0" i="0" u="none" strike="noStrike" cap="none" normalizeH="0" baseline="0" dirty="0" smtClean="0">
                <a:ln>
                  <a:noFill/>
                </a:ln>
                <a:solidFill>
                  <a:schemeClr val="tx1"/>
                </a:solidFill>
                <a:effectLst/>
                <a:latin typeface="Arial" pitchFamily="34" charset="0"/>
              </a:endParaRPr>
            </a:p>
          </p:txBody>
        </p:sp>
        <p:sp>
          <p:nvSpPr>
            <p:cNvPr id="1244193" name="Text Box 33"/>
            <p:cNvSpPr txBox="1">
              <a:spLocks noChangeArrowheads="1"/>
            </p:cNvSpPr>
            <p:nvPr/>
          </p:nvSpPr>
          <p:spPr bwMode="auto">
            <a:xfrm>
              <a:off x="6244156" y="2959299"/>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C</a:t>
              </a:r>
              <a:endParaRPr kumimoji="0" lang="en-US" sz="2000" b="0" i="0" u="none" strike="noStrike" cap="none" normalizeH="0" baseline="0" dirty="0" smtClean="0">
                <a:ln>
                  <a:noFill/>
                </a:ln>
                <a:solidFill>
                  <a:schemeClr val="tx1"/>
                </a:solidFill>
                <a:effectLst/>
                <a:latin typeface="Arial" pitchFamily="34" charset="0"/>
              </a:endParaRPr>
            </a:p>
          </p:txBody>
        </p:sp>
        <p:sp>
          <p:nvSpPr>
            <p:cNvPr id="1244194" name="Text Box 34"/>
            <p:cNvSpPr txBox="1">
              <a:spLocks noChangeArrowheads="1"/>
            </p:cNvSpPr>
            <p:nvPr/>
          </p:nvSpPr>
          <p:spPr bwMode="auto">
            <a:xfrm>
              <a:off x="4908549" y="2356218"/>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V</a:t>
              </a:r>
              <a:endParaRPr kumimoji="0" lang="en-US" sz="2000" b="0" i="0" u="none" strike="noStrike" cap="none" normalizeH="0" baseline="0" dirty="0" smtClean="0">
                <a:ln>
                  <a:noFill/>
                </a:ln>
                <a:solidFill>
                  <a:schemeClr val="tx1"/>
                </a:solidFill>
                <a:effectLst/>
                <a:latin typeface="Arial" pitchFamily="34" charset="0"/>
              </a:endParaRPr>
            </a:p>
          </p:txBody>
        </p:sp>
        <p:sp>
          <p:nvSpPr>
            <p:cNvPr id="1244195" name="Text Box 35"/>
            <p:cNvSpPr txBox="1">
              <a:spLocks noChangeArrowheads="1"/>
            </p:cNvSpPr>
            <p:nvPr/>
          </p:nvSpPr>
          <p:spPr bwMode="auto">
            <a:xfrm>
              <a:off x="6358131" y="866775"/>
              <a:ext cx="404998" cy="305413"/>
            </a:xfrm>
            <a:prstGeom prst="rect">
              <a:avLst/>
            </a:prstGeom>
            <a:noFill/>
            <a:ln w="19050">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rPr>
                <a:t>I</a:t>
              </a:r>
              <a:endParaRPr kumimoji="0" lang="en-US" sz="2000" b="0" i="0" u="none" strike="noStrike" cap="none" normalizeH="0" baseline="0" dirty="0" smtClean="0">
                <a:ln>
                  <a:noFill/>
                </a:ln>
                <a:solidFill>
                  <a:schemeClr val="tx1"/>
                </a:solidFill>
                <a:effectLst/>
                <a:latin typeface="Arial" pitchFamily="34" charset="0"/>
              </a:endParaRPr>
            </a:p>
          </p:txBody>
        </p:sp>
        <p:cxnSp>
          <p:nvCxnSpPr>
            <p:cNvPr id="1244196" name="AutoShape 36"/>
            <p:cNvCxnSpPr>
              <a:cxnSpLocks noChangeShapeType="1"/>
            </p:cNvCxnSpPr>
            <p:nvPr/>
          </p:nvCxnSpPr>
          <p:spPr bwMode="auto">
            <a:xfrm>
              <a:off x="6084813" y="1172188"/>
              <a:ext cx="678316" cy="0"/>
            </a:xfrm>
            <a:prstGeom prst="straightConnector1">
              <a:avLst/>
            </a:prstGeom>
            <a:noFill/>
            <a:ln w="19050">
              <a:solidFill>
                <a:srgbClr val="000000"/>
              </a:solidFill>
              <a:round/>
              <a:headEnd/>
              <a:tailEnd type="triangle" w="med" len="med"/>
            </a:ln>
          </p:spPr>
        </p:cxnSp>
        <p:grpSp>
          <p:nvGrpSpPr>
            <p:cNvPr id="1244187" name="Group 27"/>
            <p:cNvGrpSpPr>
              <a:grpSpLocks/>
            </p:cNvGrpSpPr>
            <p:nvPr/>
          </p:nvGrpSpPr>
          <p:grpSpPr bwMode="auto">
            <a:xfrm>
              <a:off x="6358131" y="3264712"/>
              <a:ext cx="84098" cy="660622"/>
              <a:chOff x="4965" y="3900"/>
              <a:chExt cx="76" cy="597"/>
            </a:xfrm>
          </p:grpSpPr>
          <p:sp>
            <p:nvSpPr>
              <p:cNvPr id="1244188" name="Rectangle 28"/>
              <p:cNvSpPr>
                <a:spLocks noChangeArrowheads="1"/>
              </p:cNvSpPr>
              <p:nvPr/>
            </p:nvSpPr>
            <p:spPr bwMode="auto">
              <a:xfrm>
                <a:off x="4965" y="3900"/>
                <a:ext cx="75" cy="597"/>
              </a:xfrm>
              <a:prstGeom prst="rect">
                <a:avLst/>
              </a:prstGeom>
              <a:noFill/>
              <a:ln w="19050">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1244189" name="AutoShape 29"/>
              <p:cNvCxnSpPr>
                <a:cxnSpLocks noChangeShapeType="1"/>
              </p:cNvCxnSpPr>
              <p:nvPr/>
            </p:nvCxnSpPr>
            <p:spPr bwMode="auto">
              <a:xfrm>
                <a:off x="4965" y="3953"/>
                <a:ext cx="0" cy="436"/>
              </a:xfrm>
              <a:prstGeom prst="straightConnector1">
                <a:avLst/>
              </a:prstGeom>
              <a:noFill/>
              <a:ln w="19050">
                <a:solidFill>
                  <a:srgbClr val="000000"/>
                </a:solidFill>
                <a:round/>
                <a:headEnd/>
                <a:tailEnd/>
              </a:ln>
            </p:spPr>
          </p:cxnSp>
          <p:cxnSp>
            <p:nvCxnSpPr>
              <p:cNvPr id="1244190" name="AutoShape 30"/>
              <p:cNvCxnSpPr>
                <a:cxnSpLocks noChangeShapeType="1"/>
              </p:cNvCxnSpPr>
              <p:nvPr/>
            </p:nvCxnSpPr>
            <p:spPr bwMode="auto">
              <a:xfrm>
                <a:off x="5040" y="3953"/>
                <a:ext cx="1" cy="436"/>
              </a:xfrm>
              <a:prstGeom prst="straightConnector1">
                <a:avLst/>
              </a:prstGeom>
              <a:noFill/>
              <a:ln w="19050">
                <a:solidFill>
                  <a:srgbClr val="000000"/>
                </a:solidFill>
                <a:round/>
                <a:headEnd/>
                <a:tailEnd/>
              </a:ln>
            </p:spPr>
          </p:cxnSp>
        </p:grpSp>
      </p:grpSp>
      <p:sp>
        <p:nvSpPr>
          <p:cNvPr id="38" name="TextBox 37"/>
          <p:cNvSpPr txBox="1"/>
          <p:nvPr/>
        </p:nvSpPr>
        <p:spPr bwMode="auto">
          <a:xfrm>
            <a:off x="568994" y="948661"/>
            <a:ext cx="5056937" cy="1733808"/>
          </a:xfrm>
          <a:prstGeom prst="rect">
            <a:avLst/>
          </a:prstGeom>
          <a:noFill/>
          <a:ln w="19050">
            <a:noFill/>
            <a:miter lim="800000"/>
            <a:headEnd/>
            <a:tailEnd/>
          </a:ln>
        </p:spPr>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rPr>
              <a:t>What is the total impedance</a:t>
            </a:r>
            <a:r>
              <a:rPr kumimoji="0" lang="en-US" sz="2400" b="0" i="0" u="none" strike="noStrike" cap="none" normalizeH="0" dirty="0" smtClean="0">
                <a:ln>
                  <a:noFill/>
                </a:ln>
                <a:solidFill>
                  <a:schemeClr val="tx1"/>
                </a:solidFill>
                <a:effectLst/>
                <a:latin typeface="Calibri" pitchFamily="34" charset="0"/>
              </a:rPr>
              <a:t> of this circuit?</a:t>
            </a:r>
          </a:p>
          <a:p>
            <a:pPr marL="0" marR="0" indent="0" algn="l" defTabSz="914400" rtl="0" eaLnBrk="1" fontAlgn="base" latinLnBrk="0" hangingPunct="1">
              <a:lnSpc>
                <a:spcPct val="100000"/>
              </a:lnSpc>
              <a:spcBef>
                <a:spcPct val="0"/>
              </a:spcBef>
              <a:spcAft>
                <a:spcPts val="1000"/>
              </a:spcAft>
              <a:buClrTx/>
              <a:buSzTx/>
              <a:buFontTx/>
              <a:buNone/>
              <a:tabLst/>
            </a:pPr>
            <a:endParaRPr lang="en-US" sz="2400" baseline="0" dirty="0" smtClean="0">
              <a:latin typeface="Calibri" pitchFamily="34" charset="0"/>
            </a:endParaRPr>
          </a:p>
          <a:p>
            <a:pPr marL="0" marR="0" indent="0" algn="l" defTabSz="914400" rtl="0" eaLnBrk="1" fontAlgn="base" latinLnBrk="0" hangingPunct="1">
              <a:lnSpc>
                <a:spcPct val="100000"/>
              </a:lnSpc>
              <a:spcBef>
                <a:spcPct val="0"/>
              </a:spcBef>
              <a:spcAft>
                <a:spcPts val="1000"/>
              </a:spcAft>
              <a:buClrTx/>
              <a:buSzTx/>
              <a:buFontTx/>
              <a:buNone/>
              <a:tabLst/>
            </a:pPr>
            <a:r>
              <a:rPr lang="en-US" sz="2400" dirty="0" err="1" smtClean="0">
                <a:latin typeface="Calibri" pitchFamily="34" charset="0"/>
              </a:rPr>
              <a:t>Z</a:t>
            </a:r>
            <a:r>
              <a:rPr lang="en-US" sz="2400" baseline="-25000" dirty="0" err="1" smtClean="0">
                <a:latin typeface="Calibri" pitchFamily="34" charset="0"/>
              </a:rPr>
              <a:t>total</a:t>
            </a:r>
            <a:r>
              <a:rPr lang="en-US" sz="2400" baseline="-25000" dirty="0" smtClean="0">
                <a:latin typeface="Calibri" pitchFamily="34" charset="0"/>
              </a:rPr>
              <a:t> </a:t>
            </a:r>
            <a:r>
              <a:rPr lang="en-US" sz="2400" dirty="0" smtClean="0">
                <a:latin typeface="Calibri" pitchFamily="34" charset="0"/>
              </a:rPr>
              <a:t> =  </a:t>
            </a:r>
            <a:endParaRPr kumimoji="0" lang="en-US" sz="2400" b="0" i="0" u="none" strike="noStrike" cap="none" normalizeH="0" baseline="0" dirty="0" smtClean="0">
              <a:ln>
                <a:noFill/>
              </a:ln>
              <a:solidFill>
                <a:schemeClr val="tx1"/>
              </a:solidFill>
              <a:effectLst/>
              <a:latin typeface="Calibri" pitchFamily="34" charset="0"/>
            </a:endParaRPr>
          </a:p>
        </p:txBody>
      </p:sp>
      <p:graphicFrame>
        <p:nvGraphicFramePr>
          <p:cNvPr id="1244197" name="Object 37"/>
          <p:cNvGraphicFramePr>
            <a:graphicFrameLocks noChangeAspect="1"/>
          </p:cNvGraphicFramePr>
          <p:nvPr/>
        </p:nvGraphicFramePr>
        <p:xfrm>
          <a:off x="304262" y="2815444"/>
          <a:ext cx="5779021" cy="2702854"/>
        </p:xfrm>
        <a:graphic>
          <a:graphicData uri="http://schemas.openxmlformats.org/presentationml/2006/ole">
            <p:oleObj spid="_x0000_s10242" name="Equation" r:id="rId4" imgW="3340080" imgH="1523880" progId="Equation.3">
              <p:embed/>
            </p:oleObj>
          </a:graphicData>
        </a:graphic>
      </p:graphicFrame>
      <p:sp>
        <p:nvSpPr>
          <p:cNvPr id="39"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AC21</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47918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pPr algn="l"/>
            <a:r>
              <a:rPr lang="en-US" sz="3600" dirty="0" smtClean="0"/>
              <a:t>What is</a:t>
            </a:r>
            <a:endParaRPr lang="en-US" sz="3600" dirty="0"/>
          </a:p>
        </p:txBody>
      </p:sp>
      <p:graphicFrame>
        <p:nvGraphicFramePr>
          <p:cNvPr id="4" name="Object 3"/>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94371319"/>
              </p:ext>
            </p:extLst>
          </p:nvPr>
        </p:nvGraphicFramePr>
        <p:xfrm>
          <a:off x="834095" y="1308684"/>
          <a:ext cx="5071405" cy="3618916"/>
        </p:xfrm>
        <a:graphic>
          <a:graphicData uri="http://schemas.openxmlformats.org/presentationml/2006/ole">
            <p:oleObj spid="_x0000_s3087" name="Equation" r:id="rId4" imgW="2616200" imgH="1866900" progId="Equation.3">
              <p:embed/>
            </p:oleObj>
          </a:graphicData>
        </a:graphic>
      </p:graphicFrame>
      <p:graphicFrame>
        <p:nvGraphicFramePr>
          <p:cNvPr id="5" name="Object 4"/>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05636505"/>
              </p:ext>
            </p:extLst>
          </p:nvPr>
        </p:nvGraphicFramePr>
        <p:xfrm>
          <a:off x="2361885" y="316120"/>
          <a:ext cx="1255712" cy="1011238"/>
        </p:xfrm>
        <a:graphic>
          <a:graphicData uri="http://schemas.openxmlformats.org/presentationml/2006/ole">
            <p:oleObj spid="_x0000_s3088" name="Equation" r:id="rId5" imgW="584200" imgH="469900" progId="Equation.3">
              <p:embed/>
            </p:oleObj>
          </a:graphicData>
        </a:graphic>
      </p:graphicFrame>
      <p:sp>
        <p:nvSpPr>
          <p:cNvPr id="6"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AC22</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5241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301332"/>
            <a:ext cx="7772400" cy="5617694"/>
          </a:xfrm>
        </p:spPr>
        <p:txBody>
          <a:bodyPr>
            <a:noAutofit/>
          </a:bodyPr>
          <a:lstStyle/>
          <a:p>
            <a:pPr algn="l"/>
            <a:r>
              <a:rPr lang="en-US" sz="3200" dirty="0" smtClean="0"/>
              <a:t>Suppose you have a circuit driven by a voltage </a:t>
            </a:r>
            <a:br>
              <a:rPr lang="en-US" sz="3200" dirty="0" smtClean="0"/>
            </a:br>
            <a:r>
              <a:rPr lang="en-US" sz="3200" dirty="0" smtClean="0"/>
              <a:t>V(t)=V</a:t>
            </a:r>
            <a:r>
              <a:rPr lang="en-US" sz="3200" baseline="-25000" dirty="0" smtClean="0"/>
              <a:t>0</a:t>
            </a:r>
            <a:r>
              <a:rPr lang="en-US" sz="3200" dirty="0" smtClean="0"/>
              <a:t>cos(</a:t>
            </a:r>
            <a:r>
              <a:rPr lang="en-US" sz="3200" dirty="0" err="1" smtClean="0"/>
              <a:t>ωt</a:t>
            </a:r>
            <a:r>
              <a:rPr lang="en-US" sz="3200" dirty="0" smtClean="0"/>
              <a:t>),</a:t>
            </a:r>
            <a:br>
              <a:rPr lang="en-US" sz="3200" dirty="0" smtClean="0"/>
            </a:br>
            <a:r>
              <a:rPr lang="en-US" sz="3200" dirty="0" smtClean="0"/>
              <a:t> and you observe the resulting current is </a:t>
            </a:r>
            <a:br>
              <a:rPr lang="en-US" sz="3200" dirty="0" smtClean="0"/>
            </a:br>
            <a:r>
              <a:rPr lang="en-US" sz="3200" dirty="0" smtClean="0"/>
              <a:t>I(t) = I</a:t>
            </a:r>
            <a:r>
              <a:rPr lang="en-US" sz="3200" baseline="-25000" dirty="0" smtClean="0"/>
              <a:t>0</a:t>
            </a:r>
            <a:r>
              <a:rPr lang="en-US" sz="3200" dirty="0" smtClean="0"/>
              <a:t>cos(</a:t>
            </a:r>
            <a:r>
              <a:rPr lang="en-US" sz="3200" dirty="0" err="1" smtClean="0"/>
              <a:t>ωt</a:t>
            </a:r>
            <a:r>
              <a:rPr lang="en-US" sz="3200" dirty="0" smtClean="0"/>
              <a:t>-π/4).</a:t>
            </a:r>
            <a:br>
              <a:rPr lang="en-US" sz="3200" dirty="0" smtClean="0"/>
            </a:br>
            <a:r>
              <a:rPr lang="en-US" sz="3200" dirty="0" smtClean="0"/>
              <a:t/>
            </a:r>
            <a:br>
              <a:rPr lang="en-US" sz="3200" dirty="0" smtClean="0"/>
            </a:br>
            <a:r>
              <a:rPr lang="en-US" sz="3200" dirty="0" smtClean="0"/>
              <a:t>Would you say the current is</a:t>
            </a:r>
            <a:br>
              <a:rPr lang="en-US" sz="3200" dirty="0" smtClean="0"/>
            </a:br>
            <a:r>
              <a:rPr lang="en-US" sz="3200" dirty="0" smtClean="0"/>
              <a:t>A) leading</a:t>
            </a:r>
            <a:br>
              <a:rPr lang="en-US" sz="3200" dirty="0" smtClean="0"/>
            </a:br>
            <a:r>
              <a:rPr lang="en-US" sz="3200" dirty="0" smtClean="0"/>
              <a:t>B) lagging</a:t>
            </a:r>
            <a:br>
              <a:rPr lang="en-US" sz="3200" dirty="0" smtClean="0"/>
            </a:br>
            <a:r>
              <a:rPr lang="en-US" sz="3200" dirty="0" smtClean="0"/>
              <a:t>the voltage by 45 degrees?</a:t>
            </a:r>
            <a:endParaRPr lang="en-US" sz="3200" dirty="0"/>
          </a:p>
        </p:txBody>
      </p:sp>
      <p:sp>
        <p:nvSpPr>
          <p:cNvPr id="3"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AC23</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6606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1026"/>
          <p:cNvSpPr>
            <a:spLocks noGrp="1"/>
          </p:cNvSpPr>
          <p:nvPr>
            <p:ph type="title" idx="4294967295"/>
          </p:nvPr>
        </p:nvSpPr>
        <p:spPr>
          <a:xfrm>
            <a:off x="0" y="255588"/>
            <a:ext cx="9144000" cy="1876425"/>
          </a:xfrm>
        </p:spPr>
        <p:txBody>
          <a:bodyPr/>
          <a:lstStyle/>
          <a:p>
            <a:pPr algn="l"/>
            <a:r>
              <a:rPr lang="en-US" sz="2400" smtClean="0">
                <a:latin typeface="Arial" charset="0"/>
                <a:ea typeface="Arial" charset="0"/>
                <a:cs typeface="Arial" charset="0"/>
              </a:rPr>
              <a:t>A simple RC circuit is driven by an AC power supply with an emf described by </a:t>
            </a:r>
            <a:endParaRPr lang="en-US" sz="2400" b="1" smtClean="0">
              <a:latin typeface="Arial" charset="0"/>
              <a:ea typeface="Arial" charset="0"/>
              <a:cs typeface="Arial" charset="0"/>
            </a:endParaRPr>
          </a:p>
        </p:txBody>
      </p:sp>
      <p:sp>
        <p:nvSpPr>
          <p:cNvPr id="22532" name="TextBox 3"/>
          <p:cNvSpPr txBox="1">
            <a:spLocks noChangeArrowheads="1"/>
          </p:cNvSpPr>
          <p:nvPr/>
        </p:nvSpPr>
        <p:spPr bwMode="auto">
          <a:xfrm>
            <a:off x="300038" y="3886200"/>
            <a:ext cx="8616950" cy="15700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0</a:t>
            </a:r>
          </a:p>
          <a:p>
            <a:pPr marL="457200" indent="-457200">
              <a:buFontTx/>
              <a:buAutoNum type="alphaUcPeriod"/>
            </a:pPr>
            <a:r>
              <a:rPr lang="en-US" sz="2400"/>
              <a:t>V</a:t>
            </a:r>
            <a:r>
              <a:rPr lang="en-US" sz="2400" baseline="-25000"/>
              <a:t>0</a:t>
            </a:r>
          </a:p>
          <a:p>
            <a:pPr marL="457200" indent="-457200">
              <a:buFontTx/>
              <a:buAutoNum type="alphaUcPeriod"/>
            </a:pPr>
            <a:r>
              <a:rPr lang="en-US" sz="2400"/>
              <a:t>-V</a:t>
            </a:r>
            <a:r>
              <a:rPr lang="en-US" sz="2400" baseline="-25000"/>
              <a:t>0</a:t>
            </a:r>
            <a:r>
              <a:rPr lang="en-US" sz="2400"/>
              <a:t> </a:t>
            </a:r>
          </a:p>
          <a:p>
            <a:pPr marL="457200" indent="-457200">
              <a:buFontTx/>
              <a:buAutoNum type="alphaUcPeriod"/>
            </a:pPr>
            <a:r>
              <a:rPr lang="en-US" sz="2400"/>
              <a:t>Not enough information given</a:t>
            </a:r>
          </a:p>
        </p:txBody>
      </p:sp>
      <p:graphicFrame>
        <p:nvGraphicFramePr>
          <p:cNvPr id="22530" name="Object 2"/>
          <p:cNvGraphicFramePr>
            <a:graphicFrameLocks noChangeAspect="1"/>
          </p:cNvGraphicFramePr>
          <p:nvPr/>
        </p:nvGraphicFramePr>
        <p:xfrm>
          <a:off x="2424113" y="1371600"/>
          <a:ext cx="3627437" cy="984250"/>
        </p:xfrm>
        <a:graphic>
          <a:graphicData uri="http://schemas.openxmlformats.org/presentationml/2006/ole">
            <p:oleObj spid="_x0000_s4104" name="Equation" r:id="rId4" imgW="1638300" imgH="444500" progId="Equation.3">
              <p:embed/>
            </p:oleObj>
          </a:graphicData>
        </a:graphic>
      </p:graphicFrame>
      <p:sp>
        <p:nvSpPr>
          <p:cNvPr id="22534" name="TextBox 5"/>
          <p:cNvSpPr txBox="1">
            <a:spLocks noChangeArrowheads="1"/>
          </p:cNvSpPr>
          <p:nvPr/>
        </p:nvSpPr>
        <p:spPr bwMode="auto">
          <a:xfrm>
            <a:off x="279400" y="3068638"/>
            <a:ext cx="5917004" cy="830997"/>
          </a:xfrm>
          <a:prstGeom prst="rect">
            <a:avLst/>
          </a:prstGeom>
          <a:noFill/>
          <a:ln w="9525">
            <a:noFill/>
            <a:miter lim="800000"/>
            <a:headEnd/>
            <a:tailEnd/>
          </a:ln>
        </p:spPr>
        <p:txBody>
          <a:bodyPr wrap="none">
            <a:prstTxWarp prst="textNoShape">
              <a:avLst/>
            </a:prstTxWarp>
            <a:spAutoFit/>
          </a:bodyPr>
          <a:lstStyle/>
          <a:p>
            <a:r>
              <a:rPr lang="en-US" sz="2400" dirty="0"/>
              <a:t>The voltage across the capacitor </a:t>
            </a:r>
            <a:r>
              <a:rPr lang="en-US" sz="2400" dirty="0" smtClean="0"/>
              <a:t>(</a:t>
            </a:r>
            <a:r>
              <a:rPr lang="en-US" sz="2400" dirty="0" err="1" smtClean="0"/>
              <a:t>V</a:t>
            </a:r>
            <a:r>
              <a:rPr lang="en-US" sz="2400" baseline="-25000" dirty="0" err="1" smtClean="0"/>
              <a:t>a</a:t>
            </a:r>
            <a:r>
              <a:rPr lang="en-US" sz="2400" dirty="0" smtClean="0"/>
              <a:t> – </a:t>
            </a:r>
            <a:r>
              <a:rPr lang="en-US" sz="2400" dirty="0" err="1" smtClean="0"/>
              <a:t>V</a:t>
            </a:r>
            <a:r>
              <a:rPr lang="en-US" sz="2400" baseline="-25000" dirty="0" err="1" smtClean="0"/>
              <a:t>b</a:t>
            </a:r>
            <a:r>
              <a:rPr lang="en-US" sz="2400" dirty="0" smtClean="0"/>
              <a:t>) </a:t>
            </a:r>
            <a:br>
              <a:rPr lang="en-US" sz="2400" dirty="0" smtClean="0"/>
            </a:br>
            <a:r>
              <a:rPr lang="en-US" sz="2400" dirty="0" smtClean="0"/>
              <a:t>just </a:t>
            </a:r>
            <a:r>
              <a:rPr lang="en-US" sz="2400" dirty="0"/>
              <a:t>after t=0 is</a:t>
            </a:r>
          </a:p>
        </p:txBody>
      </p:sp>
      <p:pic>
        <p:nvPicPr>
          <p:cNvPr id="22535" name="Picture 6" descr="RC.png"/>
          <p:cNvPicPr>
            <a:picLocks noChangeAspect="1"/>
          </p:cNvPicPr>
          <p:nvPr/>
        </p:nvPicPr>
        <p:blipFill>
          <a:blip r:embed="rId5"/>
          <a:srcRect/>
          <a:stretch>
            <a:fillRect/>
          </a:stretch>
        </p:blipFill>
        <p:spPr bwMode="auto">
          <a:xfrm>
            <a:off x="6051550" y="1371600"/>
            <a:ext cx="2392363" cy="1539875"/>
          </a:xfrm>
          <a:prstGeom prst="rect">
            <a:avLst/>
          </a:prstGeom>
          <a:noFill/>
          <a:ln w="9525">
            <a:noFill/>
            <a:miter lim="800000"/>
            <a:headEnd/>
            <a:tailEnd/>
          </a:ln>
        </p:spPr>
      </p:pic>
      <p:sp>
        <p:nvSpPr>
          <p:cNvPr id="2" name="Oval 1"/>
          <p:cNvSpPr/>
          <p:nvPr/>
        </p:nvSpPr>
        <p:spPr bwMode="auto">
          <a:xfrm>
            <a:off x="8039100" y="2451100"/>
            <a:ext cx="63500" cy="635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9" name="Oval 8"/>
          <p:cNvSpPr/>
          <p:nvPr/>
        </p:nvSpPr>
        <p:spPr bwMode="auto">
          <a:xfrm>
            <a:off x="8026400" y="2857500"/>
            <a:ext cx="63500" cy="635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3" name="TextBox 2"/>
          <p:cNvSpPr txBox="1"/>
          <p:nvPr/>
        </p:nvSpPr>
        <p:spPr>
          <a:xfrm>
            <a:off x="8026400" y="2273300"/>
            <a:ext cx="313044" cy="369332"/>
          </a:xfrm>
          <a:prstGeom prst="rect">
            <a:avLst/>
          </a:prstGeom>
          <a:noFill/>
        </p:spPr>
        <p:txBody>
          <a:bodyPr wrap="none" rtlCol="0">
            <a:spAutoFit/>
          </a:bodyPr>
          <a:lstStyle/>
          <a:p>
            <a:r>
              <a:rPr lang="en-US" dirty="0" smtClean="0"/>
              <a:t>a</a:t>
            </a:r>
            <a:endParaRPr lang="en-US" dirty="0"/>
          </a:p>
        </p:txBody>
      </p:sp>
      <p:sp>
        <p:nvSpPr>
          <p:cNvPr id="11" name="TextBox 10"/>
          <p:cNvSpPr txBox="1"/>
          <p:nvPr/>
        </p:nvSpPr>
        <p:spPr>
          <a:xfrm>
            <a:off x="8026400" y="2705100"/>
            <a:ext cx="313044" cy="369332"/>
          </a:xfrm>
          <a:prstGeom prst="rect">
            <a:avLst/>
          </a:prstGeom>
          <a:noFill/>
        </p:spPr>
        <p:txBody>
          <a:bodyPr wrap="none" rtlCol="0">
            <a:spAutoFit/>
          </a:bodyPr>
          <a:lstStyle/>
          <a:p>
            <a:r>
              <a:rPr lang="en-US" dirty="0"/>
              <a:t>b</a:t>
            </a:r>
          </a:p>
        </p:txBody>
      </p:sp>
      <p:sp>
        <p:nvSpPr>
          <p:cNvPr id="12"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AC24</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1832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9" name="Rectangle 1026"/>
          <p:cNvSpPr>
            <a:spLocks noGrp="1"/>
          </p:cNvSpPr>
          <p:nvPr>
            <p:ph type="title" idx="4294967295"/>
          </p:nvPr>
        </p:nvSpPr>
        <p:spPr>
          <a:xfrm>
            <a:off x="0" y="255588"/>
            <a:ext cx="9144000" cy="1876425"/>
          </a:xfrm>
        </p:spPr>
        <p:txBody>
          <a:bodyPr/>
          <a:lstStyle/>
          <a:p>
            <a:pPr algn="l"/>
            <a:r>
              <a:rPr lang="en-US" sz="2400" smtClean="0">
                <a:latin typeface="Arial" charset="0"/>
                <a:ea typeface="Arial" charset="0"/>
                <a:cs typeface="Arial" charset="0"/>
              </a:rPr>
              <a:t>A simple RC circuit is driven by an AC power supply with an emf described by </a:t>
            </a:r>
            <a:endParaRPr lang="en-US" sz="2400" b="1" smtClean="0">
              <a:latin typeface="Arial" charset="0"/>
              <a:ea typeface="Arial" charset="0"/>
              <a:cs typeface="Arial" charset="0"/>
            </a:endParaRPr>
          </a:p>
        </p:txBody>
      </p:sp>
      <p:sp>
        <p:nvSpPr>
          <p:cNvPr id="24580" name="TextBox 3"/>
          <p:cNvSpPr txBox="1">
            <a:spLocks noChangeArrowheads="1"/>
          </p:cNvSpPr>
          <p:nvPr/>
        </p:nvSpPr>
        <p:spPr bwMode="auto">
          <a:xfrm>
            <a:off x="300038" y="3886200"/>
            <a:ext cx="8616950" cy="15700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0</a:t>
            </a:r>
          </a:p>
          <a:p>
            <a:pPr marL="457200" indent="-457200">
              <a:buFontTx/>
              <a:buAutoNum type="alphaUcPeriod"/>
            </a:pPr>
            <a:r>
              <a:rPr lang="en-US" sz="2400"/>
              <a:t>V</a:t>
            </a:r>
            <a:r>
              <a:rPr lang="en-US" sz="2400" baseline="-25000"/>
              <a:t>0</a:t>
            </a:r>
            <a:r>
              <a:rPr lang="en-US" sz="2400"/>
              <a:t>/R</a:t>
            </a:r>
          </a:p>
          <a:p>
            <a:pPr marL="457200" indent="-457200">
              <a:buFontTx/>
              <a:buAutoNum type="alphaUcPeriod"/>
            </a:pPr>
            <a:r>
              <a:rPr lang="en-US" sz="2400"/>
              <a:t>-V</a:t>
            </a:r>
            <a:r>
              <a:rPr lang="en-US" sz="2400" baseline="-25000"/>
              <a:t>0</a:t>
            </a:r>
            <a:r>
              <a:rPr lang="en-US" sz="2400"/>
              <a:t>/R</a:t>
            </a:r>
          </a:p>
          <a:p>
            <a:pPr marL="457200" indent="-457200">
              <a:buFontTx/>
              <a:buAutoNum type="alphaUcPeriod"/>
            </a:pPr>
            <a:r>
              <a:rPr lang="en-US" sz="2400"/>
              <a:t>Not enough information given</a:t>
            </a:r>
          </a:p>
        </p:txBody>
      </p:sp>
      <p:graphicFrame>
        <p:nvGraphicFramePr>
          <p:cNvPr id="24578" name="Object 2"/>
          <p:cNvGraphicFramePr>
            <a:graphicFrameLocks noChangeAspect="1"/>
          </p:cNvGraphicFramePr>
          <p:nvPr/>
        </p:nvGraphicFramePr>
        <p:xfrm>
          <a:off x="2424113" y="1371600"/>
          <a:ext cx="3627437" cy="984250"/>
        </p:xfrm>
        <a:graphic>
          <a:graphicData uri="http://schemas.openxmlformats.org/presentationml/2006/ole">
            <p:oleObj spid="_x0000_s5128" name="Equation" r:id="rId4" imgW="1638300" imgH="444500" progId="Equation.3">
              <p:embed/>
            </p:oleObj>
          </a:graphicData>
        </a:graphic>
      </p:graphicFrame>
      <p:sp>
        <p:nvSpPr>
          <p:cNvPr id="24582" name="TextBox 5"/>
          <p:cNvSpPr txBox="1">
            <a:spLocks noChangeArrowheads="1"/>
          </p:cNvSpPr>
          <p:nvPr/>
        </p:nvSpPr>
        <p:spPr bwMode="auto">
          <a:xfrm>
            <a:off x="609600" y="3424238"/>
            <a:ext cx="6831013" cy="461962"/>
          </a:xfrm>
          <a:prstGeom prst="rect">
            <a:avLst/>
          </a:prstGeom>
          <a:noFill/>
          <a:ln w="9525">
            <a:noFill/>
            <a:miter lim="800000"/>
            <a:headEnd/>
            <a:tailEnd/>
          </a:ln>
        </p:spPr>
        <p:txBody>
          <a:bodyPr wrap="none">
            <a:prstTxWarp prst="textNoShape">
              <a:avLst/>
            </a:prstTxWarp>
            <a:spAutoFit/>
          </a:bodyPr>
          <a:lstStyle/>
          <a:p>
            <a:r>
              <a:rPr lang="en-US" sz="2400"/>
              <a:t>The current through the capacitor just after t=0 is</a:t>
            </a:r>
          </a:p>
        </p:txBody>
      </p:sp>
      <p:pic>
        <p:nvPicPr>
          <p:cNvPr id="24583" name="Picture 6" descr="RC.png"/>
          <p:cNvPicPr>
            <a:picLocks noChangeAspect="1"/>
          </p:cNvPicPr>
          <p:nvPr/>
        </p:nvPicPr>
        <p:blipFill>
          <a:blip r:embed="rId5"/>
          <a:srcRect/>
          <a:stretch>
            <a:fillRect/>
          </a:stretch>
        </p:blipFill>
        <p:spPr bwMode="auto">
          <a:xfrm>
            <a:off x="6051550" y="1371600"/>
            <a:ext cx="2392363" cy="1539875"/>
          </a:xfrm>
          <a:prstGeom prst="rect">
            <a:avLst/>
          </a:prstGeom>
          <a:noFill/>
          <a:ln w="9525">
            <a:noFill/>
            <a:miter lim="800000"/>
            <a:headEnd/>
            <a:tailEnd/>
          </a:ln>
        </p:spPr>
      </p:pic>
      <p:sp>
        <p:nvSpPr>
          <p:cNvPr id="2" name="Curved Down Arrow 1"/>
          <p:cNvSpPr/>
          <p:nvPr/>
        </p:nvSpPr>
        <p:spPr bwMode="auto">
          <a:xfrm>
            <a:off x="6883400" y="1587500"/>
            <a:ext cx="1054099" cy="254000"/>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ヒラギノ角ゴ Pro W3" pitchFamily="16" charset="-128"/>
              </a:rPr>
              <a:t> +I</a:t>
            </a:r>
          </a:p>
        </p:txBody>
      </p:sp>
      <p:sp>
        <p:nvSpPr>
          <p:cNvPr id="9"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AC25</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276594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304800" y="533400"/>
            <a:ext cx="8534400" cy="1066800"/>
          </a:xfrm>
        </p:spPr>
        <p:txBody>
          <a:bodyPr>
            <a:normAutofit fontScale="90000"/>
          </a:bodyPr>
          <a:lstStyle/>
          <a:p>
            <a:pPr algn="l" eaLnBrk="1" hangingPunct="1"/>
            <a:r>
              <a:rPr lang="en-US" sz="3600">
                <a:latin typeface="Times New Roman" charset="0"/>
                <a:ea typeface="Times New Roman" charset="0"/>
                <a:cs typeface="Times New Roman" charset="0"/>
              </a:rPr>
              <a:t>Given a capacitance, </a:t>
            </a:r>
            <a:r>
              <a:rPr lang="en-US" sz="3600" i="1">
                <a:latin typeface="Times New Roman" charset="0"/>
                <a:ea typeface="Times New Roman" charset="0"/>
                <a:cs typeface="Times New Roman" charset="0"/>
              </a:rPr>
              <a:t>C</a:t>
            </a:r>
            <a:r>
              <a:rPr lang="en-US" sz="3600">
                <a:latin typeface="Times New Roman" charset="0"/>
                <a:ea typeface="Times New Roman" charset="0"/>
                <a:cs typeface="Times New Roman" charset="0"/>
              </a:rPr>
              <a:t>, and a resistance, </a:t>
            </a:r>
            <a:r>
              <a:rPr lang="en-US" sz="3600" i="1">
                <a:latin typeface="Times New Roman" charset="0"/>
                <a:ea typeface="Times New Roman" charset="0"/>
                <a:cs typeface="Times New Roman" charset="0"/>
              </a:rPr>
              <a:t>R</a:t>
            </a:r>
            <a:r>
              <a:rPr lang="en-US" sz="3600">
                <a:latin typeface="Times New Roman" charset="0"/>
                <a:ea typeface="Times New Roman" charset="0"/>
                <a:cs typeface="Times New Roman" charset="0"/>
              </a:rPr>
              <a:t>, the units of the product, </a:t>
            </a:r>
            <a:r>
              <a:rPr lang="en-US" sz="3600" i="1">
                <a:latin typeface="Times New Roman" charset="0"/>
                <a:ea typeface="Times New Roman" charset="0"/>
                <a:cs typeface="Times New Roman" charset="0"/>
              </a:rPr>
              <a:t>RC</a:t>
            </a:r>
            <a:r>
              <a:rPr lang="en-US" sz="3600">
                <a:latin typeface="Times New Roman" charset="0"/>
                <a:ea typeface="Times New Roman" charset="0"/>
                <a:cs typeface="Times New Roman" charset="0"/>
              </a:rPr>
              <a:t>, are:</a:t>
            </a:r>
          </a:p>
        </p:txBody>
      </p:sp>
      <p:sp>
        <p:nvSpPr>
          <p:cNvPr id="3" name="Subtitle 2"/>
          <p:cNvSpPr>
            <a:spLocks noGrp="1"/>
          </p:cNvSpPr>
          <p:nvPr>
            <p:ph type="subTitle" idx="1"/>
          </p:nvPr>
        </p:nvSpPr>
        <p:spPr>
          <a:xfrm>
            <a:off x="685800" y="1828800"/>
            <a:ext cx="7924800" cy="3200400"/>
          </a:xfrm>
        </p:spPr>
        <p:txBody>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Amps</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Volts*seconds</a:t>
            </a:r>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seconds</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1/seconds.</a:t>
            </a:r>
            <a:endParaRPr lang="en-US" sz="2800" baseline="300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I do know the answer, but can’t prove it in the 60 seconds I’m being given here...</a:t>
            </a:r>
            <a:endParaRPr lang="en-US" sz="2800" baseline="30000" dirty="0">
              <a:solidFill>
                <a:schemeClr val="tx1"/>
              </a:solidFill>
              <a:latin typeface="Times New Roman" charset="0"/>
              <a:ea typeface="Times New Roman" charset="0"/>
              <a:cs typeface="Times New Roman" charset="0"/>
            </a:endParaRP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AC26</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10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304800" y="533400"/>
            <a:ext cx="8534400" cy="1066800"/>
          </a:xfrm>
        </p:spPr>
        <p:txBody>
          <a:bodyPr/>
          <a:lstStyle/>
          <a:p>
            <a:pPr algn="l" eaLnBrk="1" hangingPunct="1"/>
            <a:r>
              <a:rPr lang="en-US" sz="3600">
                <a:latin typeface="Times New Roman" charset="0"/>
                <a:ea typeface="Times New Roman" charset="0"/>
                <a:cs typeface="Times New Roman" charset="0"/>
              </a:rPr>
              <a:t>The ac impedance of a RESISTOR is:</a:t>
            </a:r>
          </a:p>
        </p:txBody>
      </p:sp>
      <p:sp>
        <p:nvSpPr>
          <p:cNvPr id="3" name="Subtitle 2"/>
          <p:cNvSpPr>
            <a:spLocks noGrp="1"/>
          </p:cNvSpPr>
          <p:nvPr>
            <p:ph type="subTitle" idx="1"/>
          </p:nvPr>
        </p:nvSpPr>
        <p:spPr>
          <a:xfrm>
            <a:off x="685800" y="1828800"/>
            <a:ext cx="7924800" cy="3200400"/>
          </a:xfrm>
        </p:spPr>
        <p:txBody>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Dependent on voltage drop across the resistor.</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Dependent on current flowing into the resistor.</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Both A) and B)</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None </a:t>
            </a:r>
            <a:r>
              <a:rPr lang="en-US" sz="2800" dirty="0">
                <a:solidFill>
                  <a:schemeClr val="tx1"/>
                </a:solidFill>
                <a:latin typeface="Times New Roman" charset="0"/>
                <a:ea typeface="Times New Roman" charset="0"/>
                <a:cs typeface="Times New Roman" charset="0"/>
              </a:rPr>
              <a:t>of the above</a:t>
            </a:r>
            <a:r>
              <a:rPr lang="en-US" sz="2800" dirty="0" smtClean="0">
                <a:solidFill>
                  <a:schemeClr val="tx1"/>
                </a:solidFill>
                <a:latin typeface="Times New Roman" charset="0"/>
                <a:ea typeface="Times New Roman" charset="0"/>
                <a:cs typeface="Times New Roman" charset="0"/>
              </a:rPr>
              <a:t>.</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a:t>
            </a:r>
            <a:endParaRPr lang="en-US" sz="2800" dirty="0">
              <a:solidFill>
                <a:schemeClr val="tx1"/>
              </a:solidFill>
              <a:latin typeface="Times New Roman" charset="0"/>
              <a:ea typeface="Times New Roman" charset="0"/>
              <a:cs typeface="Times New Roman" charset="0"/>
            </a:endParaRP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AC27</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2220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304800" y="533400"/>
            <a:ext cx="8534400" cy="1066800"/>
          </a:xfrm>
        </p:spPr>
        <p:txBody>
          <a:bodyPr/>
          <a:lstStyle/>
          <a:p>
            <a:pPr algn="l" eaLnBrk="1" hangingPunct="1"/>
            <a:r>
              <a:rPr lang="en-US" sz="3600">
                <a:latin typeface="Times New Roman" charset="0"/>
                <a:ea typeface="Times New Roman" charset="0"/>
                <a:cs typeface="Times New Roman" charset="0"/>
              </a:rPr>
              <a:t>The ac impedance of a capacitor is:</a:t>
            </a:r>
          </a:p>
        </p:txBody>
      </p:sp>
      <p:sp>
        <p:nvSpPr>
          <p:cNvPr id="3" name="Subtitle 2"/>
          <p:cNvSpPr>
            <a:spLocks noGrp="1"/>
          </p:cNvSpPr>
          <p:nvPr>
            <p:ph type="subTitle" idx="1"/>
          </p:nvPr>
        </p:nvSpPr>
        <p:spPr>
          <a:xfrm>
            <a:off x="685800" y="1739900"/>
            <a:ext cx="7924800" cy="3200400"/>
          </a:xfrm>
        </p:spPr>
        <p:txBody>
          <a:bodyPr>
            <a:normAutofit lnSpcReduction="10000"/>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Dependent on </a:t>
            </a:r>
            <a:r>
              <a:rPr lang="en-US" sz="2800" dirty="0" smtClean="0">
                <a:solidFill>
                  <a:schemeClr val="tx1"/>
                </a:solidFill>
                <a:latin typeface="Times New Roman" charset="0"/>
                <a:ea typeface="Times New Roman" charset="0"/>
                <a:cs typeface="Times New Roman" charset="0"/>
              </a:rPr>
              <a:t>the magnitude of the voltage </a:t>
            </a:r>
            <a:r>
              <a:rPr lang="en-US" sz="2800" dirty="0">
                <a:solidFill>
                  <a:schemeClr val="tx1"/>
                </a:solidFill>
                <a:latin typeface="Times New Roman" charset="0"/>
                <a:ea typeface="Times New Roman" charset="0"/>
                <a:cs typeface="Times New Roman" charset="0"/>
              </a:rPr>
              <a:t>drop across the capacitor.</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Dependent on </a:t>
            </a:r>
            <a:r>
              <a:rPr lang="en-US" sz="2800" dirty="0" smtClean="0">
                <a:solidFill>
                  <a:schemeClr val="tx1"/>
                </a:solidFill>
                <a:latin typeface="Times New Roman" charset="0"/>
                <a:ea typeface="Times New Roman" charset="0"/>
                <a:cs typeface="Times New Roman" charset="0"/>
              </a:rPr>
              <a:t>the magnitude of the current </a:t>
            </a:r>
            <a:r>
              <a:rPr lang="en-US" sz="2800" dirty="0">
                <a:solidFill>
                  <a:schemeClr val="tx1"/>
                </a:solidFill>
                <a:latin typeface="Times New Roman" charset="0"/>
                <a:ea typeface="Times New Roman" charset="0"/>
                <a:cs typeface="Times New Roman" charset="0"/>
              </a:rPr>
              <a:t>flowing into the capacitor.</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Both A) and B)</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None </a:t>
            </a:r>
            <a:r>
              <a:rPr lang="en-US" sz="2800" dirty="0">
                <a:solidFill>
                  <a:schemeClr val="tx1"/>
                </a:solidFill>
                <a:latin typeface="Times New Roman" charset="0"/>
                <a:ea typeface="Times New Roman" charset="0"/>
                <a:cs typeface="Times New Roman" charset="0"/>
              </a:rPr>
              <a:t>of the above</a:t>
            </a:r>
            <a:r>
              <a:rPr lang="en-US" sz="2800" dirty="0" smtClean="0">
                <a:solidFill>
                  <a:schemeClr val="tx1"/>
                </a:solidFill>
                <a:latin typeface="Times New Roman" charset="0"/>
                <a:ea typeface="Times New Roman" charset="0"/>
                <a:cs typeface="Times New Roman" charset="0"/>
              </a:rPr>
              <a:t>.</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 ??</a:t>
            </a:r>
            <a:endParaRPr lang="en-US" sz="2800" dirty="0">
              <a:solidFill>
                <a:schemeClr val="tx1"/>
              </a:solidFill>
              <a:latin typeface="Times New Roman" charset="0"/>
              <a:ea typeface="Times New Roman" charset="0"/>
              <a:cs typeface="Times New Roman" charset="0"/>
            </a:endParaRPr>
          </a:p>
          <a:p>
            <a:pPr marL="514350" indent="-514350" algn="l" eaLnBrk="1" hangingPunct="1"/>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dirty="0">
              <a:solidFill>
                <a:schemeClr val="tx1"/>
              </a:solidFill>
              <a:latin typeface="Times New Roman" charset="0"/>
              <a:ea typeface="Times New Roman" charset="0"/>
              <a:cs typeface="Times New Roman" charset="0"/>
            </a:endParaRPr>
          </a:p>
        </p:txBody>
      </p:sp>
      <p:sp>
        <p:nvSpPr>
          <p:cNvPr id="4"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AC28</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93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4" name="Title 1"/>
          <p:cNvSpPr>
            <a:spLocks noGrp="1"/>
          </p:cNvSpPr>
          <p:nvPr>
            <p:ph type="ctrTitle"/>
          </p:nvPr>
        </p:nvSpPr>
        <p:spPr>
          <a:xfrm>
            <a:off x="304800" y="533400"/>
            <a:ext cx="8534400" cy="1066800"/>
          </a:xfrm>
        </p:spPr>
        <p:txBody>
          <a:bodyPr/>
          <a:lstStyle/>
          <a:p>
            <a:pPr algn="l" eaLnBrk="1" hangingPunct="1"/>
            <a:r>
              <a:rPr lang="en-US" sz="3600">
                <a:latin typeface="Times New Roman" charset="0"/>
                <a:ea typeface="Times New Roman" charset="0"/>
                <a:cs typeface="Times New Roman" charset="0"/>
              </a:rPr>
              <a:t>The ac impedance of an inductor is:</a:t>
            </a:r>
          </a:p>
        </p:txBody>
      </p:sp>
      <p:sp>
        <p:nvSpPr>
          <p:cNvPr id="5125" name="Subtitle 2"/>
          <p:cNvSpPr>
            <a:spLocks noGrp="1"/>
          </p:cNvSpPr>
          <p:nvPr>
            <p:ph type="subTitle" idx="1"/>
          </p:nvPr>
        </p:nvSpPr>
        <p:spPr>
          <a:xfrm>
            <a:off x="685800" y="1828800"/>
            <a:ext cx="7924800" cy="3200400"/>
          </a:xfrm>
        </p:spPr>
        <p:txBody>
          <a:bodyPr/>
          <a:lstStyle/>
          <a:p>
            <a:pPr marL="514350" indent="-514350" algn="l" eaLnBrk="1" hangingPunct="1">
              <a:buFont typeface="Arial" charset="0"/>
              <a:buAutoNum type="alphaUcParenR"/>
            </a:pPr>
            <a:r>
              <a:rPr lang="en-US" sz="2800">
                <a:solidFill>
                  <a:schemeClr val="tx1"/>
                </a:solidFill>
                <a:latin typeface="Times New Roman" charset="0"/>
                <a:ea typeface="Times New Roman" charset="0"/>
                <a:cs typeface="Times New Roman" charset="0"/>
              </a:rPr>
              <a:t>Dependent on voltage drop across and/or current through  the inductor.</a:t>
            </a:r>
          </a:p>
          <a:p>
            <a:pPr marL="514350" indent="-514350" algn="l" eaLnBrk="1" hangingPunct="1">
              <a:buFont typeface="Arial" charset="0"/>
              <a:buAutoNum type="alphaUcParenR"/>
            </a:pPr>
            <a:r>
              <a:rPr lang="en-US" sz="2800">
                <a:solidFill>
                  <a:schemeClr val="tx1"/>
                </a:solidFill>
                <a:latin typeface="Times New Roman" charset="0"/>
                <a:ea typeface="Times New Roman" charset="0"/>
                <a:cs typeface="Times New Roman" charset="0"/>
              </a:rPr>
              <a:t>.</a:t>
            </a:r>
          </a:p>
          <a:p>
            <a:pPr marL="514350" indent="-514350" algn="l" eaLnBrk="1" hangingPunct="1">
              <a:buFont typeface="Arial" charset="0"/>
              <a:buAutoNum type="alphaUcParenR"/>
            </a:pPr>
            <a:r>
              <a:rPr lang="en-US" sz="2800">
                <a:solidFill>
                  <a:schemeClr val="tx1"/>
                </a:solidFill>
                <a:latin typeface="Times New Roman" charset="0"/>
                <a:ea typeface="Times New Roman" charset="0"/>
                <a:cs typeface="Times New Roman" charset="0"/>
              </a:rPr>
              <a:t>.</a:t>
            </a:r>
          </a:p>
          <a:p>
            <a:pPr marL="514350" indent="-514350" algn="l" eaLnBrk="1" hangingPunct="1">
              <a:buFont typeface="Arial" charset="0"/>
              <a:buAutoNum type="alphaUcParenR"/>
            </a:pPr>
            <a:r>
              <a:rPr lang="en-US" sz="2800">
                <a:solidFill>
                  <a:schemeClr val="tx1"/>
                </a:solidFill>
                <a:latin typeface="Times New Roman" charset="0"/>
                <a:ea typeface="Times New Roman" charset="0"/>
                <a:cs typeface="Times New Roman" charset="0"/>
              </a:rPr>
              <a:t>None of the above.</a:t>
            </a:r>
            <a:endParaRPr lang="en-US" sz="2800" baseline="30000">
              <a:solidFill>
                <a:schemeClr val="tx1"/>
              </a:solidFill>
              <a:latin typeface="Times New Roman" charset="0"/>
              <a:ea typeface="Times New Roman" charset="0"/>
              <a:cs typeface="Times New Roman" charset="0"/>
            </a:endParaRPr>
          </a:p>
          <a:p>
            <a:pPr marL="514350" indent="-514350" algn="l" eaLnBrk="1" hangingPunct="1"/>
            <a:endParaRPr lang="en-US" sz="280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endParaRPr lang="en-US" sz="2800">
              <a:solidFill>
                <a:schemeClr val="tx1"/>
              </a:solidFill>
              <a:latin typeface="Times New Roman" charset="0"/>
              <a:ea typeface="Times New Roman" charset="0"/>
              <a:cs typeface="Times New Roman" charset="0"/>
            </a:endParaRPr>
          </a:p>
        </p:txBody>
      </p:sp>
      <p:graphicFrame>
        <p:nvGraphicFramePr>
          <p:cNvPr id="4" name="Object 2"/>
          <p:cNvGraphicFramePr>
            <a:graphicFrameLocks noChangeAspect="1"/>
          </p:cNvGraphicFramePr>
          <p:nvPr/>
        </p:nvGraphicFramePr>
        <p:xfrm>
          <a:off x="1250950" y="2822575"/>
          <a:ext cx="1416050" cy="530225"/>
        </p:xfrm>
        <a:graphic>
          <a:graphicData uri="http://schemas.openxmlformats.org/presentationml/2006/ole">
            <p:oleObj spid="_x0000_s6157" name="Equation" r:id="rId4" imgW="609480" imgH="228600" progId="Equation.DSMT4">
              <p:embed/>
            </p:oleObj>
          </a:graphicData>
        </a:graphic>
      </p:graphicFrame>
      <p:graphicFrame>
        <p:nvGraphicFramePr>
          <p:cNvPr id="2" name="Object 2"/>
          <p:cNvGraphicFramePr>
            <a:graphicFrameLocks noChangeAspect="1"/>
          </p:cNvGraphicFramePr>
          <p:nvPr/>
        </p:nvGraphicFramePr>
        <p:xfrm>
          <a:off x="1243013" y="3355975"/>
          <a:ext cx="1652587" cy="530225"/>
        </p:xfrm>
        <a:graphic>
          <a:graphicData uri="http://schemas.openxmlformats.org/presentationml/2006/ole">
            <p:oleObj spid="_x0000_s6158" name="Equation" r:id="rId5" imgW="711000" imgH="228600" progId="Equation.3">
              <p:embed/>
            </p:oleObj>
          </a:graphicData>
        </a:graphic>
      </p:graphicFrame>
      <p:sp>
        <p:nvSpPr>
          <p:cNvPr id="6"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AC29</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49346262"/>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9" name="Group 78"/>
          <p:cNvGrpSpPr/>
          <p:nvPr/>
        </p:nvGrpSpPr>
        <p:grpSpPr>
          <a:xfrm>
            <a:off x="6153778" y="524688"/>
            <a:ext cx="2641174" cy="1903006"/>
            <a:chOff x="1295400" y="2057400"/>
            <a:chExt cx="2855457" cy="2057400"/>
          </a:xfrm>
        </p:grpSpPr>
        <p:cxnSp>
          <p:nvCxnSpPr>
            <p:cNvPr id="5" name="Straight Connector 4"/>
            <p:cNvCxnSpPr/>
            <p:nvPr/>
          </p:nvCxnSpPr>
          <p:spPr bwMode="auto">
            <a:xfrm>
              <a:off x="1295400" y="2933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409700" y="3124200"/>
              <a:ext cx="22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rot="5400000">
              <a:off x="1333500" y="27432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10800000">
              <a:off x="1524000" y="2552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1524000" y="3124200"/>
              <a:ext cx="0" cy="952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flipH="1">
              <a:off x="1866900" y="2286000"/>
              <a:ext cx="381000" cy="266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10800000">
              <a:off x="2247900" y="2552701"/>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29"/>
            <p:cNvGrpSpPr/>
            <p:nvPr/>
          </p:nvGrpSpPr>
          <p:grpSpPr>
            <a:xfrm>
              <a:off x="2628900" y="2374900"/>
              <a:ext cx="876300" cy="350984"/>
              <a:chOff x="2971800" y="914400"/>
              <a:chExt cx="7289800" cy="1828800"/>
            </a:xfrm>
          </p:grpSpPr>
          <p:grpSp>
            <p:nvGrpSpPr>
              <p:cNvPr id="24" name="Group 23"/>
              <p:cNvGrpSpPr/>
              <p:nvPr/>
            </p:nvGrpSpPr>
            <p:grpSpPr>
              <a:xfrm>
                <a:off x="2971800" y="914400"/>
                <a:ext cx="3657600" cy="1828800"/>
                <a:chOff x="2971800" y="914400"/>
                <a:chExt cx="3657600" cy="1828800"/>
              </a:xfrm>
            </p:grpSpPr>
            <p:cxnSp>
              <p:nvCxnSpPr>
                <p:cNvPr id="20" name="Straight Connector 19"/>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24"/>
              <p:cNvGrpSpPr/>
              <p:nvPr/>
            </p:nvGrpSpPr>
            <p:grpSpPr>
              <a:xfrm>
                <a:off x="6604000" y="914400"/>
                <a:ext cx="3657600" cy="1828800"/>
                <a:chOff x="2971800" y="914400"/>
                <a:chExt cx="3657600" cy="1828800"/>
              </a:xfrm>
            </p:grpSpPr>
            <p:cxnSp>
              <p:nvCxnSpPr>
                <p:cNvPr id="26" name="Straight Connector 25"/>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32" name="Straight Connector 31"/>
            <p:cNvCxnSpPr/>
            <p:nvPr/>
          </p:nvCxnSpPr>
          <p:spPr bwMode="auto">
            <a:xfrm rot="10800000">
              <a:off x="3505200" y="2547955"/>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5400000">
              <a:off x="3708400" y="2725884"/>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886200" y="3595148"/>
              <a:ext cx="0" cy="5196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1523999" y="4076700"/>
              <a:ext cx="23876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2" name="Group 71"/>
            <p:cNvGrpSpPr/>
            <p:nvPr/>
          </p:nvGrpSpPr>
          <p:grpSpPr>
            <a:xfrm>
              <a:off x="3646945" y="2904367"/>
              <a:ext cx="503912" cy="969818"/>
              <a:chOff x="4813300" y="2552700"/>
              <a:chExt cx="1435100" cy="1257300"/>
            </a:xfrm>
          </p:grpSpPr>
          <p:grpSp>
            <p:nvGrpSpPr>
              <p:cNvPr id="54" name="Group 53"/>
              <p:cNvGrpSpPr/>
              <p:nvPr/>
            </p:nvGrpSpPr>
            <p:grpSpPr>
              <a:xfrm>
                <a:off x="4851400" y="2552700"/>
                <a:ext cx="1397000" cy="800100"/>
                <a:chOff x="4851400" y="2552700"/>
                <a:chExt cx="1397000" cy="800100"/>
              </a:xfrm>
            </p:grpSpPr>
            <p:grpSp>
              <p:nvGrpSpPr>
                <p:cNvPr id="48" name="Group 47"/>
                <p:cNvGrpSpPr/>
                <p:nvPr/>
              </p:nvGrpSpPr>
              <p:grpSpPr>
                <a:xfrm>
                  <a:off x="4864100" y="2552700"/>
                  <a:ext cx="1384300" cy="647700"/>
                  <a:chOff x="4864100" y="2552700"/>
                  <a:chExt cx="1384300" cy="647700"/>
                </a:xfrm>
              </p:grpSpPr>
              <p:grpSp>
                <p:nvGrpSpPr>
                  <p:cNvPr id="42" name="Group 41"/>
                  <p:cNvGrpSpPr/>
                  <p:nvPr/>
                </p:nvGrpSpPr>
                <p:grpSpPr>
                  <a:xfrm>
                    <a:off x="4876800" y="2552700"/>
                    <a:ext cx="1371600" cy="495429"/>
                    <a:chOff x="4876800" y="2552700"/>
                    <a:chExt cx="1371600" cy="495429"/>
                  </a:xfrm>
                </p:grpSpPr>
                <p:sp>
                  <p:nvSpPr>
                    <p:cNvPr id="38" name="Arc 3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9" name="Arc 3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0" name="Arc 3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1" name="Arc 4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43" name="Group 42"/>
                  <p:cNvGrpSpPr/>
                  <p:nvPr/>
                </p:nvGrpSpPr>
                <p:grpSpPr>
                  <a:xfrm>
                    <a:off x="4864100" y="2704971"/>
                    <a:ext cx="1371600" cy="495429"/>
                    <a:chOff x="4876800" y="2552700"/>
                    <a:chExt cx="1371600" cy="495429"/>
                  </a:xfrm>
                </p:grpSpPr>
                <p:sp>
                  <p:nvSpPr>
                    <p:cNvPr id="44" name="Arc 4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5" name="Arc 4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6" name="Arc 4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7" name="Arc 4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49" name="Group 48"/>
                <p:cNvGrpSpPr/>
                <p:nvPr/>
              </p:nvGrpSpPr>
              <p:grpSpPr>
                <a:xfrm>
                  <a:off x="4851400" y="2857371"/>
                  <a:ext cx="1371600" cy="495429"/>
                  <a:chOff x="4876800" y="2552700"/>
                  <a:chExt cx="1371600" cy="495429"/>
                </a:xfrm>
              </p:grpSpPr>
              <p:sp>
                <p:nvSpPr>
                  <p:cNvPr id="50" name="Arc 49"/>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1" name="Arc 50"/>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2" name="Arc 51"/>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3" name="Arc 52"/>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5" name="Group 54"/>
              <p:cNvGrpSpPr/>
              <p:nvPr/>
            </p:nvGrpSpPr>
            <p:grpSpPr>
              <a:xfrm>
                <a:off x="4813300" y="3009900"/>
                <a:ext cx="1397000" cy="800100"/>
                <a:chOff x="4851400" y="2552700"/>
                <a:chExt cx="1397000" cy="800100"/>
              </a:xfrm>
            </p:grpSpPr>
            <p:grpSp>
              <p:nvGrpSpPr>
                <p:cNvPr id="56" name="Group 55"/>
                <p:cNvGrpSpPr/>
                <p:nvPr/>
              </p:nvGrpSpPr>
              <p:grpSpPr>
                <a:xfrm>
                  <a:off x="4864100" y="2552700"/>
                  <a:ext cx="1384300" cy="647700"/>
                  <a:chOff x="4864100" y="2552700"/>
                  <a:chExt cx="1384300" cy="647700"/>
                </a:xfrm>
              </p:grpSpPr>
              <p:grpSp>
                <p:nvGrpSpPr>
                  <p:cNvPr id="62" name="Group 61"/>
                  <p:cNvGrpSpPr/>
                  <p:nvPr/>
                </p:nvGrpSpPr>
                <p:grpSpPr>
                  <a:xfrm>
                    <a:off x="4876800" y="2552700"/>
                    <a:ext cx="1371600" cy="495429"/>
                    <a:chOff x="4876800" y="2552700"/>
                    <a:chExt cx="1371600" cy="495429"/>
                  </a:xfrm>
                </p:grpSpPr>
                <p:sp>
                  <p:nvSpPr>
                    <p:cNvPr id="68" name="Arc 6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9" name="Arc 6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0" name="Arc 6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1" name="Arc 7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63" name="Group 62"/>
                  <p:cNvGrpSpPr/>
                  <p:nvPr/>
                </p:nvGrpSpPr>
                <p:grpSpPr>
                  <a:xfrm>
                    <a:off x="4864100" y="2704971"/>
                    <a:ext cx="1371600" cy="495429"/>
                    <a:chOff x="4876800" y="2552700"/>
                    <a:chExt cx="1371600" cy="495429"/>
                  </a:xfrm>
                </p:grpSpPr>
                <p:sp>
                  <p:nvSpPr>
                    <p:cNvPr id="64" name="Arc 6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5" name="Arc 6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6" name="Arc 6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7" name="Arc 6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7" name="Group 56"/>
                <p:cNvGrpSpPr/>
                <p:nvPr/>
              </p:nvGrpSpPr>
              <p:grpSpPr>
                <a:xfrm>
                  <a:off x="4851400" y="2857371"/>
                  <a:ext cx="1371600" cy="495429"/>
                  <a:chOff x="4876800" y="2552700"/>
                  <a:chExt cx="1371600" cy="495429"/>
                </a:xfrm>
              </p:grpSpPr>
              <p:sp>
                <p:nvSpPr>
                  <p:cNvPr id="58" name="Arc 5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9" name="Arc 5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0" name="Arc 5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1" name="Arc 6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sp>
          <p:nvSpPr>
            <p:cNvPr id="76" name="TextBox 75"/>
            <p:cNvSpPr txBox="1"/>
            <p:nvPr/>
          </p:nvSpPr>
          <p:spPr>
            <a:xfrm>
              <a:off x="3065523" y="2057400"/>
              <a:ext cx="351378" cy="369332"/>
            </a:xfrm>
            <a:prstGeom prst="rect">
              <a:avLst/>
            </a:prstGeom>
            <a:noFill/>
          </p:spPr>
          <p:txBody>
            <a:bodyPr wrap="none" rtlCol="0">
              <a:spAutoFit/>
            </a:bodyPr>
            <a:lstStyle/>
            <a:p>
              <a:r>
                <a:rPr lang="en-US" dirty="0" smtClean="0"/>
                <a:t>R</a:t>
              </a:r>
              <a:endParaRPr lang="en-US" dirty="0"/>
            </a:p>
          </p:txBody>
        </p:sp>
        <p:sp>
          <p:nvSpPr>
            <p:cNvPr id="77" name="TextBox 76"/>
            <p:cNvSpPr txBox="1"/>
            <p:nvPr/>
          </p:nvSpPr>
          <p:spPr>
            <a:xfrm>
              <a:off x="3200841" y="3152192"/>
              <a:ext cx="304478" cy="369332"/>
            </a:xfrm>
            <a:prstGeom prst="rect">
              <a:avLst/>
            </a:prstGeom>
            <a:noFill/>
          </p:spPr>
          <p:txBody>
            <a:bodyPr wrap="none" rtlCol="0">
              <a:spAutoFit/>
            </a:bodyPr>
            <a:lstStyle/>
            <a:p>
              <a:r>
                <a:rPr lang="en-US" dirty="0"/>
                <a:t>L</a:t>
              </a:r>
            </a:p>
          </p:txBody>
        </p:sp>
        <p:sp>
          <p:nvSpPr>
            <p:cNvPr id="78" name="TextBox 77"/>
            <p:cNvSpPr txBox="1"/>
            <p:nvPr/>
          </p:nvSpPr>
          <p:spPr>
            <a:xfrm>
              <a:off x="1729311" y="2942584"/>
              <a:ext cx="437039" cy="369332"/>
            </a:xfrm>
            <a:prstGeom prst="rect">
              <a:avLst/>
            </a:prstGeom>
            <a:noFill/>
          </p:spPr>
          <p:txBody>
            <a:bodyPr wrap="none" rtlCol="0">
              <a:spAutoFit/>
            </a:bodyPr>
            <a:lstStyle/>
            <a:p>
              <a:r>
                <a:rPr lang="en-US" dirty="0" smtClean="0"/>
                <a:t>V</a:t>
              </a:r>
              <a:r>
                <a:rPr lang="en-US" baseline="-25000" dirty="0" smtClean="0"/>
                <a:t>0</a:t>
              </a:r>
              <a:endParaRPr lang="en-US" baseline="-25000" dirty="0"/>
            </a:p>
          </p:txBody>
        </p:sp>
      </p:grpSp>
      <p:sp>
        <p:nvSpPr>
          <p:cNvPr id="80" name="TextBox 79"/>
          <p:cNvSpPr txBox="1"/>
          <p:nvPr/>
        </p:nvSpPr>
        <p:spPr>
          <a:xfrm>
            <a:off x="457200" y="38100"/>
            <a:ext cx="5590516" cy="1692771"/>
          </a:xfrm>
          <a:prstGeom prst="rect">
            <a:avLst/>
          </a:prstGeom>
          <a:noFill/>
        </p:spPr>
        <p:txBody>
          <a:bodyPr wrap="square" rtlCol="0">
            <a:spAutoFit/>
          </a:bodyPr>
          <a:lstStyle/>
          <a:p>
            <a:r>
              <a:rPr lang="en-US" sz="2800" dirty="0" smtClean="0"/>
              <a:t>The switch is closed at t=0. </a:t>
            </a:r>
          </a:p>
          <a:p>
            <a:r>
              <a:rPr lang="en-US" sz="2800" dirty="0" smtClean="0">
                <a:solidFill>
                  <a:srgbClr val="0000FF"/>
                </a:solidFill>
              </a:rPr>
              <a:t>What can you say about I(t=0</a:t>
            </a:r>
            <a:r>
              <a:rPr lang="en-US" sz="2800" baseline="30000" dirty="0" smtClean="0">
                <a:solidFill>
                  <a:srgbClr val="0000FF"/>
                </a:solidFill>
              </a:rPr>
              <a:t>+</a:t>
            </a:r>
            <a:r>
              <a:rPr lang="en-US" sz="2800" dirty="0" smtClean="0">
                <a:solidFill>
                  <a:srgbClr val="0000FF"/>
                </a:solidFill>
              </a:rPr>
              <a:t>)?</a:t>
            </a:r>
          </a:p>
          <a:p>
            <a:r>
              <a:rPr lang="en-US" sz="2400" dirty="0"/>
              <a:t/>
            </a:r>
            <a:br>
              <a:rPr lang="en-US" sz="2400" dirty="0"/>
            </a:br>
            <a:endParaRPr lang="en-US" sz="2400" dirty="0"/>
          </a:p>
        </p:txBody>
      </p:sp>
      <p:sp>
        <p:nvSpPr>
          <p:cNvPr id="105" name="TextBox 104"/>
          <p:cNvSpPr txBox="1"/>
          <p:nvPr/>
        </p:nvSpPr>
        <p:spPr>
          <a:xfrm>
            <a:off x="7648263" y="1243568"/>
            <a:ext cx="248799" cy="369332"/>
          </a:xfrm>
          <a:prstGeom prst="rect">
            <a:avLst/>
          </a:prstGeom>
          <a:noFill/>
        </p:spPr>
        <p:txBody>
          <a:bodyPr wrap="none" rtlCol="0">
            <a:spAutoFit/>
          </a:bodyPr>
          <a:lstStyle/>
          <a:p>
            <a:r>
              <a:rPr lang="en-US" dirty="0" smtClean="0"/>
              <a:t>I</a:t>
            </a:r>
            <a:endParaRPr lang="en-US" dirty="0"/>
          </a:p>
        </p:txBody>
      </p:sp>
      <p:cxnSp>
        <p:nvCxnSpPr>
          <p:cNvPr id="107" name="Straight Arrow Connector 106"/>
          <p:cNvCxnSpPr/>
          <p:nvPr/>
        </p:nvCxnSpPr>
        <p:spPr bwMode="auto">
          <a:xfrm>
            <a:off x="7554821" y="1218503"/>
            <a:ext cx="4521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TextBox 2"/>
          <p:cNvSpPr txBox="1"/>
          <p:nvPr/>
        </p:nvSpPr>
        <p:spPr>
          <a:xfrm>
            <a:off x="457200" y="1061228"/>
            <a:ext cx="2916183" cy="2092881"/>
          </a:xfrm>
          <a:prstGeom prst="rect">
            <a:avLst/>
          </a:prstGeom>
          <a:noFill/>
        </p:spPr>
        <p:txBody>
          <a:bodyPr wrap="none" rtlCol="0">
            <a:spAutoFit/>
          </a:bodyPr>
          <a:lstStyle/>
          <a:p>
            <a:pPr marL="342900" indent="-342900">
              <a:buAutoNum type="alphaUcParenR"/>
            </a:pPr>
            <a:r>
              <a:rPr lang="en-US" sz="2600" dirty="0" smtClean="0"/>
              <a:t>Zero</a:t>
            </a:r>
          </a:p>
          <a:p>
            <a:pPr marL="342900" indent="-342900">
              <a:buAutoNum type="alphaUcParenR"/>
            </a:pPr>
            <a:r>
              <a:rPr lang="en-US" sz="2600" dirty="0" smtClean="0"/>
              <a:t>V</a:t>
            </a:r>
            <a:r>
              <a:rPr lang="en-US" sz="2600" baseline="-25000" dirty="0" smtClean="0"/>
              <a:t>0</a:t>
            </a:r>
            <a:r>
              <a:rPr lang="en-US" sz="2600" dirty="0" smtClean="0"/>
              <a:t>/R</a:t>
            </a:r>
          </a:p>
          <a:p>
            <a:pPr marL="342900" indent="-342900">
              <a:buAutoNum type="alphaUcParenR"/>
            </a:pPr>
            <a:r>
              <a:rPr lang="en-US" sz="2600" dirty="0" smtClean="0"/>
              <a:t>V</a:t>
            </a:r>
            <a:r>
              <a:rPr lang="en-US" sz="2600" baseline="-25000" dirty="0" smtClean="0"/>
              <a:t>0</a:t>
            </a:r>
            <a:r>
              <a:rPr lang="en-US" sz="2600" dirty="0" smtClean="0"/>
              <a:t>/L</a:t>
            </a:r>
          </a:p>
          <a:p>
            <a:pPr marL="342900" indent="-342900">
              <a:buAutoNum type="alphaUcParenR"/>
            </a:pPr>
            <a:r>
              <a:rPr lang="en-US" sz="2600" dirty="0" smtClean="0"/>
              <a:t>Something else!</a:t>
            </a:r>
          </a:p>
          <a:p>
            <a:pPr marL="342900" indent="-342900">
              <a:buAutoNum type="alphaUcParenR"/>
            </a:pPr>
            <a:r>
              <a:rPr lang="en-US" sz="2600" dirty="0" smtClean="0"/>
              <a:t>???</a:t>
            </a:r>
            <a:endParaRPr lang="en-US" sz="2600" dirty="0"/>
          </a:p>
        </p:txBody>
      </p:sp>
      <p:sp>
        <p:nvSpPr>
          <p:cNvPr id="73"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AC3</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960402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8" name="Straight Connector 7"/>
          <p:cNvCxnSpPr/>
          <p:nvPr/>
        </p:nvCxnSpPr>
        <p:spPr bwMode="auto">
          <a:xfrm rot="5400000">
            <a:off x="753419" y="1018499"/>
            <a:ext cx="35240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flipH="1">
            <a:off x="929623" y="842295"/>
            <a:ext cx="6695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929623" y="1711140"/>
            <a:ext cx="0" cy="5407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10800000">
            <a:off x="1599199" y="842296"/>
            <a:ext cx="3524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3" name="Group 12"/>
          <p:cNvGrpSpPr/>
          <p:nvPr/>
        </p:nvGrpSpPr>
        <p:grpSpPr>
          <a:xfrm>
            <a:off x="1951608" y="677838"/>
            <a:ext cx="810540" cy="324645"/>
            <a:chOff x="2971800" y="914400"/>
            <a:chExt cx="7289800" cy="1828800"/>
          </a:xfrm>
        </p:grpSpPr>
        <p:grpSp>
          <p:nvGrpSpPr>
            <p:cNvPr id="56" name="Group 55"/>
            <p:cNvGrpSpPr/>
            <p:nvPr/>
          </p:nvGrpSpPr>
          <p:grpSpPr>
            <a:xfrm>
              <a:off x="2971800" y="914400"/>
              <a:ext cx="3657600" cy="1828800"/>
              <a:chOff x="2971800" y="914400"/>
              <a:chExt cx="3657600" cy="1828800"/>
            </a:xfrm>
          </p:grpSpPr>
          <p:cxnSp>
            <p:nvCxnSpPr>
              <p:cNvPr id="62" name="Straight Connector 61"/>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57" name="Group 56"/>
            <p:cNvGrpSpPr/>
            <p:nvPr/>
          </p:nvGrpSpPr>
          <p:grpSpPr>
            <a:xfrm>
              <a:off x="6604000" y="914400"/>
              <a:ext cx="3657600" cy="1828800"/>
              <a:chOff x="2971800" y="914400"/>
              <a:chExt cx="3657600" cy="1828800"/>
            </a:xfrm>
          </p:grpSpPr>
          <p:cxnSp>
            <p:nvCxnSpPr>
              <p:cNvPr id="58" name="Straight Connector 57"/>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14" name="Straight Connector 13"/>
          <p:cNvCxnSpPr/>
          <p:nvPr/>
        </p:nvCxnSpPr>
        <p:spPr bwMode="auto">
          <a:xfrm rot="10800000">
            <a:off x="2762147" y="837906"/>
            <a:ext cx="3524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2950098" y="1002483"/>
            <a:ext cx="35240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3114556" y="1806514"/>
            <a:ext cx="0" cy="480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flipH="1">
            <a:off x="929622" y="2251929"/>
            <a:ext cx="22084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8" name="Group 17"/>
          <p:cNvGrpSpPr/>
          <p:nvPr/>
        </p:nvGrpSpPr>
        <p:grpSpPr>
          <a:xfrm>
            <a:off x="2893255" y="1167572"/>
            <a:ext cx="466097" cy="897040"/>
            <a:chOff x="4813300" y="2552700"/>
            <a:chExt cx="1435100" cy="1257300"/>
          </a:xfrm>
        </p:grpSpPr>
        <p:grpSp>
          <p:nvGrpSpPr>
            <p:cNvPr id="22" name="Group 21"/>
            <p:cNvGrpSpPr/>
            <p:nvPr/>
          </p:nvGrpSpPr>
          <p:grpSpPr>
            <a:xfrm>
              <a:off x="4851400" y="2552700"/>
              <a:ext cx="1397000" cy="800100"/>
              <a:chOff x="4851400" y="2552700"/>
              <a:chExt cx="1397000" cy="800100"/>
            </a:xfrm>
          </p:grpSpPr>
          <p:grpSp>
            <p:nvGrpSpPr>
              <p:cNvPr id="40" name="Group 39"/>
              <p:cNvGrpSpPr/>
              <p:nvPr/>
            </p:nvGrpSpPr>
            <p:grpSpPr>
              <a:xfrm>
                <a:off x="4864100" y="2552700"/>
                <a:ext cx="1384300" cy="647700"/>
                <a:chOff x="4864100" y="2552700"/>
                <a:chExt cx="1384300" cy="647700"/>
              </a:xfrm>
            </p:grpSpPr>
            <p:grpSp>
              <p:nvGrpSpPr>
                <p:cNvPr id="46" name="Group 45"/>
                <p:cNvGrpSpPr/>
                <p:nvPr/>
              </p:nvGrpSpPr>
              <p:grpSpPr>
                <a:xfrm>
                  <a:off x="4876800" y="2552700"/>
                  <a:ext cx="1371600" cy="495429"/>
                  <a:chOff x="4876800" y="2552700"/>
                  <a:chExt cx="1371600" cy="495429"/>
                </a:xfrm>
              </p:grpSpPr>
              <p:sp>
                <p:nvSpPr>
                  <p:cNvPr id="52" name="Arc 51"/>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3" name="Arc 52"/>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4" name="Arc 53"/>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5" name="Arc 54"/>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47" name="Group 46"/>
                <p:cNvGrpSpPr/>
                <p:nvPr/>
              </p:nvGrpSpPr>
              <p:grpSpPr>
                <a:xfrm>
                  <a:off x="4864100" y="2704971"/>
                  <a:ext cx="1371600" cy="495429"/>
                  <a:chOff x="4876800" y="2552700"/>
                  <a:chExt cx="1371600" cy="495429"/>
                </a:xfrm>
              </p:grpSpPr>
              <p:sp>
                <p:nvSpPr>
                  <p:cNvPr id="48" name="Arc 4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9" name="Arc 4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0" name="Arc 4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1" name="Arc 5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41" name="Group 40"/>
              <p:cNvGrpSpPr/>
              <p:nvPr/>
            </p:nvGrpSpPr>
            <p:grpSpPr>
              <a:xfrm>
                <a:off x="4851400" y="2857371"/>
                <a:ext cx="1371600" cy="495429"/>
                <a:chOff x="4876800" y="2552700"/>
                <a:chExt cx="1371600" cy="495429"/>
              </a:xfrm>
            </p:grpSpPr>
            <p:sp>
              <p:nvSpPr>
                <p:cNvPr id="42" name="Arc 41"/>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3" name="Arc 42"/>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4" name="Arc 43"/>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5" name="Arc 44"/>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23" name="Group 22"/>
            <p:cNvGrpSpPr/>
            <p:nvPr/>
          </p:nvGrpSpPr>
          <p:grpSpPr>
            <a:xfrm>
              <a:off x="4813300" y="3009900"/>
              <a:ext cx="1397000" cy="800100"/>
              <a:chOff x="4851400" y="2552700"/>
              <a:chExt cx="1397000" cy="800100"/>
            </a:xfrm>
          </p:grpSpPr>
          <p:grpSp>
            <p:nvGrpSpPr>
              <p:cNvPr id="24" name="Group 23"/>
              <p:cNvGrpSpPr/>
              <p:nvPr/>
            </p:nvGrpSpPr>
            <p:grpSpPr>
              <a:xfrm>
                <a:off x="4864100" y="2552700"/>
                <a:ext cx="1384300" cy="647700"/>
                <a:chOff x="4864100" y="2552700"/>
                <a:chExt cx="1384300" cy="647700"/>
              </a:xfrm>
            </p:grpSpPr>
            <p:grpSp>
              <p:nvGrpSpPr>
                <p:cNvPr id="30" name="Group 29"/>
                <p:cNvGrpSpPr/>
                <p:nvPr/>
              </p:nvGrpSpPr>
              <p:grpSpPr>
                <a:xfrm>
                  <a:off x="4876800" y="2552700"/>
                  <a:ext cx="1371600" cy="495429"/>
                  <a:chOff x="4876800" y="2552700"/>
                  <a:chExt cx="1371600" cy="495429"/>
                </a:xfrm>
              </p:grpSpPr>
              <p:sp>
                <p:nvSpPr>
                  <p:cNvPr id="36" name="Arc 35"/>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7" name="Arc 36"/>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8" name="Arc 37"/>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9" name="Arc 38"/>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31" name="Group 30"/>
                <p:cNvGrpSpPr/>
                <p:nvPr/>
              </p:nvGrpSpPr>
              <p:grpSpPr>
                <a:xfrm>
                  <a:off x="4864100" y="2704971"/>
                  <a:ext cx="1371600" cy="495429"/>
                  <a:chOff x="4876800" y="2552700"/>
                  <a:chExt cx="1371600" cy="495429"/>
                </a:xfrm>
              </p:grpSpPr>
              <p:sp>
                <p:nvSpPr>
                  <p:cNvPr id="32" name="Arc 31"/>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3" name="Arc 32"/>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4" name="Arc 33"/>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5" name="Arc 34"/>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25" name="Group 24"/>
              <p:cNvGrpSpPr/>
              <p:nvPr/>
            </p:nvGrpSpPr>
            <p:grpSpPr>
              <a:xfrm>
                <a:off x="4851400" y="2857371"/>
                <a:ext cx="1371600" cy="495429"/>
                <a:chOff x="4876800" y="2552700"/>
                <a:chExt cx="1371600" cy="495429"/>
              </a:xfrm>
            </p:grpSpPr>
            <p:sp>
              <p:nvSpPr>
                <p:cNvPr id="26" name="Arc 25"/>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27" name="Arc 26"/>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28" name="Arc 27"/>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29" name="Arc 28"/>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sp>
        <p:nvSpPr>
          <p:cNvPr id="19" name="TextBox 18"/>
          <p:cNvSpPr txBox="1"/>
          <p:nvPr/>
        </p:nvSpPr>
        <p:spPr>
          <a:xfrm>
            <a:off x="2355465" y="384164"/>
            <a:ext cx="325009" cy="341616"/>
          </a:xfrm>
          <a:prstGeom prst="rect">
            <a:avLst/>
          </a:prstGeom>
          <a:noFill/>
        </p:spPr>
        <p:txBody>
          <a:bodyPr wrap="none" rtlCol="0">
            <a:spAutoFit/>
          </a:bodyPr>
          <a:lstStyle/>
          <a:p>
            <a:r>
              <a:rPr lang="en-US" dirty="0" smtClean="0"/>
              <a:t>R</a:t>
            </a:r>
            <a:endParaRPr lang="en-US" dirty="0"/>
          </a:p>
        </p:txBody>
      </p:sp>
      <p:sp>
        <p:nvSpPr>
          <p:cNvPr id="20" name="TextBox 19"/>
          <p:cNvSpPr txBox="1"/>
          <p:nvPr/>
        </p:nvSpPr>
        <p:spPr>
          <a:xfrm>
            <a:off x="2480628" y="1396799"/>
            <a:ext cx="281629" cy="341616"/>
          </a:xfrm>
          <a:prstGeom prst="rect">
            <a:avLst/>
          </a:prstGeom>
          <a:noFill/>
        </p:spPr>
        <p:txBody>
          <a:bodyPr wrap="none" rtlCol="0">
            <a:spAutoFit/>
          </a:bodyPr>
          <a:lstStyle/>
          <a:p>
            <a:r>
              <a:rPr lang="en-US" dirty="0"/>
              <a:t>L</a:t>
            </a:r>
          </a:p>
        </p:txBody>
      </p:sp>
      <p:sp>
        <p:nvSpPr>
          <p:cNvPr id="21" name="TextBox 20"/>
          <p:cNvSpPr txBox="1"/>
          <p:nvPr/>
        </p:nvSpPr>
        <p:spPr>
          <a:xfrm>
            <a:off x="1106827" y="1304521"/>
            <a:ext cx="437039" cy="369332"/>
          </a:xfrm>
          <a:prstGeom prst="rect">
            <a:avLst/>
          </a:prstGeom>
          <a:noFill/>
        </p:spPr>
        <p:txBody>
          <a:bodyPr wrap="none" rtlCol="0">
            <a:spAutoFit/>
          </a:bodyPr>
          <a:lstStyle/>
          <a:p>
            <a:r>
              <a:rPr lang="en-US" dirty="0" smtClean="0"/>
              <a:t>V</a:t>
            </a:r>
            <a:r>
              <a:rPr lang="en-US" baseline="-25000" dirty="0" smtClean="0"/>
              <a:t>0</a:t>
            </a:r>
            <a:endParaRPr lang="en-US" baseline="-25000" dirty="0"/>
          </a:p>
        </p:txBody>
      </p:sp>
      <p:sp>
        <p:nvSpPr>
          <p:cNvPr id="69" name="Oval 68"/>
          <p:cNvSpPr/>
          <p:nvPr/>
        </p:nvSpPr>
        <p:spPr bwMode="auto">
          <a:xfrm>
            <a:off x="698500" y="1218372"/>
            <a:ext cx="482600" cy="482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nvGrpSpPr>
          <p:cNvPr id="72" name="Group 71"/>
          <p:cNvGrpSpPr/>
          <p:nvPr/>
        </p:nvGrpSpPr>
        <p:grpSpPr>
          <a:xfrm>
            <a:off x="806488" y="1354850"/>
            <a:ext cx="289654" cy="134802"/>
            <a:chOff x="5654022" y="2679700"/>
            <a:chExt cx="2943990" cy="1270000"/>
          </a:xfrm>
        </p:grpSpPr>
        <p:sp>
          <p:nvSpPr>
            <p:cNvPr id="70" name="Arc 69"/>
            <p:cNvSpPr/>
            <p:nvPr/>
          </p:nvSpPr>
          <p:spPr bwMode="auto">
            <a:xfrm>
              <a:off x="5654022" y="2705100"/>
              <a:ext cx="1469220" cy="1244600"/>
            </a:xfrm>
            <a:prstGeom prst="arc">
              <a:avLst>
                <a:gd name="adj1" fmla="val 10901081"/>
                <a:gd name="adj2" fmla="val 0"/>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71" name="Arc 70"/>
            <p:cNvSpPr/>
            <p:nvPr/>
          </p:nvSpPr>
          <p:spPr bwMode="auto">
            <a:xfrm flipV="1">
              <a:off x="7128792" y="2679700"/>
              <a:ext cx="1469220" cy="1244600"/>
            </a:xfrm>
            <a:prstGeom prst="arc">
              <a:avLst>
                <a:gd name="adj1" fmla="val 10901081"/>
                <a:gd name="adj2" fmla="val 0"/>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sp>
        <p:nvSpPr>
          <p:cNvPr id="73" name="Rectangle 1026"/>
          <p:cNvSpPr txBox="1">
            <a:spLocks/>
          </p:cNvSpPr>
          <p:nvPr/>
        </p:nvSpPr>
        <p:spPr bwMode="auto">
          <a:xfrm>
            <a:off x="0" y="26988"/>
            <a:ext cx="9144000" cy="493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400">
                <a:solidFill>
                  <a:schemeClr val="tx2"/>
                </a:solidFill>
                <a:latin typeface="+mj-lt"/>
                <a:ea typeface="+mj-ea"/>
                <a:cs typeface="ヒラギノ角ゴ Pro W3" pitchFamily="-106" charset="-128"/>
              </a:defRPr>
            </a:lvl1pPr>
            <a:lvl2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2pPr>
            <a:lvl3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3pPr>
            <a:lvl4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4pPr>
            <a:lvl5pPr algn="ctr" rtl="0" eaLnBrk="0" fontAlgn="base" hangingPunct="0">
              <a:spcBef>
                <a:spcPct val="0"/>
              </a:spcBef>
              <a:spcAft>
                <a:spcPct val="0"/>
              </a:spcAft>
              <a:defRPr sz="2400">
                <a:solidFill>
                  <a:schemeClr val="tx2"/>
                </a:solidFill>
                <a:latin typeface="Arial" charset="0"/>
                <a:ea typeface="ヒラギノ角ゴ Pro W3" pitchFamily="16" charset="-128"/>
                <a:cs typeface="ヒラギノ角ゴ Pro W3" pitchFamily="-106" charset="-128"/>
              </a:defRPr>
            </a:lvl5pPr>
            <a:lvl6pPr marL="457200" algn="ctr" rtl="0" fontAlgn="base">
              <a:spcBef>
                <a:spcPct val="0"/>
              </a:spcBef>
              <a:spcAft>
                <a:spcPct val="0"/>
              </a:spcAft>
              <a:defRPr sz="2400">
                <a:solidFill>
                  <a:schemeClr val="tx2"/>
                </a:solidFill>
                <a:latin typeface="Arial" charset="0"/>
                <a:ea typeface="ヒラギノ角ゴ Pro W3" pitchFamily="16" charset="-128"/>
              </a:defRPr>
            </a:lvl6pPr>
            <a:lvl7pPr marL="914400" algn="ctr" rtl="0" fontAlgn="base">
              <a:spcBef>
                <a:spcPct val="0"/>
              </a:spcBef>
              <a:spcAft>
                <a:spcPct val="0"/>
              </a:spcAft>
              <a:defRPr sz="2400">
                <a:solidFill>
                  <a:schemeClr val="tx2"/>
                </a:solidFill>
                <a:latin typeface="Arial" charset="0"/>
                <a:ea typeface="ヒラギノ角ゴ Pro W3" pitchFamily="16" charset="-128"/>
              </a:defRPr>
            </a:lvl7pPr>
            <a:lvl8pPr marL="1371600" algn="ctr" rtl="0" fontAlgn="base">
              <a:spcBef>
                <a:spcPct val="0"/>
              </a:spcBef>
              <a:spcAft>
                <a:spcPct val="0"/>
              </a:spcAft>
              <a:defRPr sz="2400">
                <a:solidFill>
                  <a:schemeClr val="tx2"/>
                </a:solidFill>
                <a:latin typeface="Arial" charset="0"/>
                <a:ea typeface="ヒラギノ角ゴ Pro W3" pitchFamily="16" charset="-128"/>
              </a:defRPr>
            </a:lvl8pPr>
            <a:lvl9pPr marL="1828800" algn="ctr" rtl="0" fontAlgn="base">
              <a:spcBef>
                <a:spcPct val="0"/>
              </a:spcBef>
              <a:spcAft>
                <a:spcPct val="0"/>
              </a:spcAft>
              <a:defRPr sz="2400">
                <a:solidFill>
                  <a:schemeClr val="tx2"/>
                </a:solidFill>
                <a:latin typeface="Arial" charset="0"/>
                <a:ea typeface="ヒラギノ角ゴ Pro W3" pitchFamily="16" charset="-128"/>
              </a:defRPr>
            </a:lvl9pPr>
          </a:lstStyle>
          <a:p>
            <a:pPr algn="l"/>
            <a:r>
              <a:rPr lang="en-US" dirty="0" smtClean="0">
                <a:latin typeface="Arial" charset="0"/>
                <a:ea typeface="Arial" charset="0"/>
                <a:cs typeface="Arial" charset="0"/>
              </a:rPr>
              <a:t>Two LR circuits driven by an AC power supply are shown below. </a:t>
            </a:r>
            <a:endParaRPr lang="en-US" b="1" dirty="0" smtClean="0">
              <a:latin typeface="Arial" charset="0"/>
              <a:ea typeface="Arial" charset="0"/>
              <a:cs typeface="Arial" charset="0"/>
            </a:endParaRPr>
          </a:p>
        </p:txBody>
      </p:sp>
      <p:sp>
        <p:nvSpPr>
          <p:cNvPr id="74" name="TextBox 3"/>
          <p:cNvSpPr txBox="1">
            <a:spLocks noChangeArrowheads="1"/>
          </p:cNvSpPr>
          <p:nvPr/>
        </p:nvSpPr>
        <p:spPr bwMode="auto">
          <a:xfrm>
            <a:off x="126661" y="4363233"/>
            <a:ext cx="8616950" cy="830997"/>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The left </a:t>
            </a:r>
            <a:r>
              <a:rPr lang="en-US" sz="2400" dirty="0" smtClean="0"/>
              <a:t>circuit     B)  The </a:t>
            </a:r>
            <a:r>
              <a:rPr lang="en-US" sz="2400" dirty="0"/>
              <a:t>right </a:t>
            </a:r>
            <a:r>
              <a:rPr lang="en-US" sz="2400" dirty="0" smtClean="0"/>
              <a:t>circuit      C) Both </a:t>
            </a:r>
            <a:r>
              <a:rPr lang="en-US" sz="2400" dirty="0"/>
              <a:t>circuits</a:t>
            </a:r>
          </a:p>
          <a:p>
            <a:r>
              <a:rPr lang="en-US" sz="2400" dirty="0" smtClean="0"/>
              <a:t>D) Neither circuit     E) ??? </a:t>
            </a:r>
            <a:endParaRPr lang="en-US" sz="2400" dirty="0"/>
          </a:p>
        </p:txBody>
      </p:sp>
      <p:sp>
        <p:nvSpPr>
          <p:cNvPr id="75" name="TextBox 5"/>
          <p:cNvSpPr txBox="1">
            <a:spLocks noChangeArrowheads="1"/>
          </p:cNvSpPr>
          <p:nvPr/>
        </p:nvSpPr>
        <p:spPr bwMode="auto">
          <a:xfrm>
            <a:off x="126661" y="2378075"/>
            <a:ext cx="8255339" cy="1938992"/>
          </a:xfrm>
          <a:prstGeom prst="rect">
            <a:avLst/>
          </a:prstGeom>
          <a:noFill/>
          <a:ln w="9525">
            <a:noFill/>
            <a:miter lim="800000"/>
            <a:headEnd/>
            <a:tailEnd/>
          </a:ln>
        </p:spPr>
        <p:txBody>
          <a:bodyPr wrap="square">
            <a:prstTxWarp prst="textNoShape">
              <a:avLst/>
            </a:prstTxWarp>
            <a:spAutoFit/>
          </a:bodyPr>
          <a:lstStyle/>
          <a:p>
            <a:r>
              <a:rPr lang="en-US" sz="2400" dirty="0"/>
              <a:t>Which circuit is a </a:t>
            </a:r>
            <a:r>
              <a:rPr lang="en-US" sz="2400" dirty="0" smtClean="0"/>
              <a:t>low </a:t>
            </a:r>
            <a:r>
              <a:rPr lang="en-US" sz="2400" dirty="0"/>
              <a:t>pass filter</a:t>
            </a:r>
            <a:r>
              <a:rPr lang="en-US" sz="2400" dirty="0" smtClean="0"/>
              <a:t>?</a:t>
            </a:r>
          </a:p>
          <a:p>
            <a:r>
              <a:rPr lang="en-US" sz="2400" dirty="0" smtClean="0"/>
              <a:t>(“Low pass” means low freq. inputs yield strong output, </a:t>
            </a:r>
            <a:br>
              <a:rPr lang="en-US" sz="2400" dirty="0" smtClean="0"/>
            </a:br>
            <a:r>
              <a:rPr lang="en-US" sz="2400" dirty="0" smtClean="0"/>
              <a:t>but high frequency input is “blocked”, you get no output. </a:t>
            </a:r>
            <a:br>
              <a:rPr lang="en-US" sz="2400" dirty="0" smtClean="0"/>
            </a:br>
            <a:r>
              <a:rPr lang="en-US" sz="2400" dirty="0" smtClean="0"/>
              <a:t>So “low pass” filters reduce high frequencies, and passes the low frequencies…)    </a:t>
            </a:r>
            <a:endParaRPr lang="en-US" sz="2400" dirty="0"/>
          </a:p>
        </p:txBody>
      </p:sp>
      <p:cxnSp>
        <p:nvCxnSpPr>
          <p:cNvPr id="76" name="Straight Connector 75"/>
          <p:cNvCxnSpPr/>
          <p:nvPr/>
        </p:nvCxnSpPr>
        <p:spPr bwMode="auto">
          <a:xfrm rot="5400000">
            <a:off x="5033321" y="1143768"/>
            <a:ext cx="35240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rot="10800000">
            <a:off x="5209525" y="967564"/>
            <a:ext cx="3524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a:off x="5209525" y="1836409"/>
            <a:ext cx="0" cy="54078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2" name="Group 81"/>
          <p:cNvGrpSpPr/>
          <p:nvPr/>
        </p:nvGrpSpPr>
        <p:grpSpPr>
          <a:xfrm rot="5400000">
            <a:off x="7073763" y="1485475"/>
            <a:ext cx="655480" cy="262539"/>
            <a:chOff x="2971800" y="914400"/>
            <a:chExt cx="7289800" cy="1828800"/>
          </a:xfrm>
        </p:grpSpPr>
        <p:grpSp>
          <p:nvGrpSpPr>
            <p:cNvPr id="83" name="Group 82"/>
            <p:cNvGrpSpPr/>
            <p:nvPr/>
          </p:nvGrpSpPr>
          <p:grpSpPr>
            <a:xfrm>
              <a:off x="2971800" y="914400"/>
              <a:ext cx="3657600" cy="1828800"/>
              <a:chOff x="2971800" y="914400"/>
              <a:chExt cx="3657600" cy="1828800"/>
            </a:xfrm>
          </p:grpSpPr>
          <p:cxnSp>
            <p:nvCxnSpPr>
              <p:cNvPr id="89" name="Straight Connector 88"/>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84" name="Group 83"/>
            <p:cNvGrpSpPr/>
            <p:nvPr/>
          </p:nvGrpSpPr>
          <p:grpSpPr>
            <a:xfrm>
              <a:off x="6604000" y="914400"/>
              <a:ext cx="3657600" cy="1828800"/>
              <a:chOff x="2971800" y="914400"/>
              <a:chExt cx="3657600" cy="1828800"/>
            </a:xfrm>
          </p:grpSpPr>
          <p:cxnSp>
            <p:nvCxnSpPr>
              <p:cNvPr id="85" name="Straight Connector 84"/>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93" name="Straight Connector 92"/>
          <p:cNvCxnSpPr>
            <a:endCxn id="105" idx="0"/>
          </p:cNvCxnSpPr>
          <p:nvPr/>
        </p:nvCxnSpPr>
        <p:spPr bwMode="auto">
          <a:xfrm flipH="1">
            <a:off x="6214234" y="963175"/>
            <a:ext cx="1180223" cy="276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rot="5400000">
            <a:off x="7230000" y="1127752"/>
            <a:ext cx="35240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7386979" y="1930480"/>
            <a:ext cx="0" cy="48065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flipH="1">
            <a:off x="5209524" y="2377198"/>
            <a:ext cx="220842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97" name="Group 96"/>
          <p:cNvGrpSpPr/>
          <p:nvPr/>
        </p:nvGrpSpPr>
        <p:grpSpPr>
          <a:xfrm rot="16200000">
            <a:off x="5777405" y="531953"/>
            <a:ext cx="466097" cy="897040"/>
            <a:chOff x="4813300" y="2552700"/>
            <a:chExt cx="1435100" cy="1257300"/>
          </a:xfrm>
        </p:grpSpPr>
        <p:grpSp>
          <p:nvGrpSpPr>
            <p:cNvPr id="98" name="Group 97"/>
            <p:cNvGrpSpPr/>
            <p:nvPr/>
          </p:nvGrpSpPr>
          <p:grpSpPr>
            <a:xfrm>
              <a:off x="4851400" y="2552700"/>
              <a:ext cx="1397000" cy="800100"/>
              <a:chOff x="4851400" y="2552700"/>
              <a:chExt cx="1397000" cy="800100"/>
            </a:xfrm>
          </p:grpSpPr>
          <p:grpSp>
            <p:nvGrpSpPr>
              <p:cNvPr id="116" name="Group 115"/>
              <p:cNvGrpSpPr/>
              <p:nvPr/>
            </p:nvGrpSpPr>
            <p:grpSpPr>
              <a:xfrm>
                <a:off x="4864100" y="2552700"/>
                <a:ext cx="1384300" cy="647700"/>
                <a:chOff x="4864100" y="2552700"/>
                <a:chExt cx="1384300" cy="647700"/>
              </a:xfrm>
            </p:grpSpPr>
            <p:grpSp>
              <p:nvGrpSpPr>
                <p:cNvPr id="122" name="Group 121"/>
                <p:cNvGrpSpPr/>
                <p:nvPr/>
              </p:nvGrpSpPr>
              <p:grpSpPr>
                <a:xfrm>
                  <a:off x="4876800" y="2552700"/>
                  <a:ext cx="1371600" cy="495429"/>
                  <a:chOff x="4876800" y="2552700"/>
                  <a:chExt cx="1371600" cy="495429"/>
                </a:xfrm>
              </p:grpSpPr>
              <p:sp>
                <p:nvSpPr>
                  <p:cNvPr id="128" name="Arc 12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9" name="Arc 12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30" name="Arc 12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31" name="Arc 13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123" name="Group 122"/>
                <p:cNvGrpSpPr/>
                <p:nvPr/>
              </p:nvGrpSpPr>
              <p:grpSpPr>
                <a:xfrm>
                  <a:off x="4864100" y="2704971"/>
                  <a:ext cx="1371600" cy="495429"/>
                  <a:chOff x="4876800" y="2552700"/>
                  <a:chExt cx="1371600" cy="495429"/>
                </a:xfrm>
              </p:grpSpPr>
              <p:sp>
                <p:nvSpPr>
                  <p:cNvPr id="124" name="Arc 12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5" name="Arc 12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6" name="Arc 12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7" name="Arc 12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117" name="Group 116"/>
              <p:cNvGrpSpPr/>
              <p:nvPr/>
            </p:nvGrpSpPr>
            <p:grpSpPr>
              <a:xfrm>
                <a:off x="4851400" y="2857371"/>
                <a:ext cx="1371600" cy="495429"/>
                <a:chOff x="4876800" y="2552700"/>
                <a:chExt cx="1371600" cy="495429"/>
              </a:xfrm>
            </p:grpSpPr>
            <p:sp>
              <p:nvSpPr>
                <p:cNvPr id="118" name="Arc 11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9" name="Arc 11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0" name="Arc 11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21" name="Arc 12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99" name="Group 98"/>
            <p:cNvGrpSpPr/>
            <p:nvPr/>
          </p:nvGrpSpPr>
          <p:grpSpPr>
            <a:xfrm>
              <a:off x="4813300" y="3009900"/>
              <a:ext cx="1397000" cy="800100"/>
              <a:chOff x="4851400" y="2552700"/>
              <a:chExt cx="1397000" cy="800100"/>
            </a:xfrm>
          </p:grpSpPr>
          <p:grpSp>
            <p:nvGrpSpPr>
              <p:cNvPr id="100" name="Group 99"/>
              <p:cNvGrpSpPr/>
              <p:nvPr/>
            </p:nvGrpSpPr>
            <p:grpSpPr>
              <a:xfrm>
                <a:off x="4864100" y="2552700"/>
                <a:ext cx="1384300" cy="647700"/>
                <a:chOff x="4864100" y="2552700"/>
                <a:chExt cx="1384300" cy="647700"/>
              </a:xfrm>
            </p:grpSpPr>
            <p:grpSp>
              <p:nvGrpSpPr>
                <p:cNvPr id="106" name="Group 105"/>
                <p:cNvGrpSpPr/>
                <p:nvPr/>
              </p:nvGrpSpPr>
              <p:grpSpPr>
                <a:xfrm>
                  <a:off x="4876800" y="2552700"/>
                  <a:ext cx="1371600" cy="495429"/>
                  <a:chOff x="4876800" y="2552700"/>
                  <a:chExt cx="1371600" cy="495429"/>
                </a:xfrm>
              </p:grpSpPr>
              <p:sp>
                <p:nvSpPr>
                  <p:cNvPr id="112" name="Arc 111"/>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3" name="Arc 112"/>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4" name="Arc 113"/>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5" name="Arc 114"/>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107" name="Group 106"/>
                <p:cNvGrpSpPr/>
                <p:nvPr/>
              </p:nvGrpSpPr>
              <p:grpSpPr>
                <a:xfrm>
                  <a:off x="4864100" y="2704971"/>
                  <a:ext cx="1371600" cy="495429"/>
                  <a:chOff x="4876800" y="2552700"/>
                  <a:chExt cx="1371600" cy="495429"/>
                </a:xfrm>
              </p:grpSpPr>
              <p:sp>
                <p:nvSpPr>
                  <p:cNvPr id="108" name="Arc 10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09" name="Arc 10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0" name="Arc 10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11" name="Arc 11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101" name="Group 100"/>
              <p:cNvGrpSpPr/>
              <p:nvPr/>
            </p:nvGrpSpPr>
            <p:grpSpPr>
              <a:xfrm>
                <a:off x="4851400" y="2857371"/>
                <a:ext cx="1371600" cy="495429"/>
                <a:chOff x="4876800" y="2552700"/>
                <a:chExt cx="1371600" cy="495429"/>
              </a:xfrm>
            </p:grpSpPr>
            <p:sp>
              <p:nvSpPr>
                <p:cNvPr id="102" name="Arc 101"/>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03" name="Arc 102"/>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04" name="Arc 103"/>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105" name="Arc 104"/>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sp>
        <p:nvSpPr>
          <p:cNvPr id="132" name="TextBox 131"/>
          <p:cNvSpPr txBox="1"/>
          <p:nvPr/>
        </p:nvSpPr>
        <p:spPr>
          <a:xfrm>
            <a:off x="7638667" y="1478256"/>
            <a:ext cx="325009" cy="341616"/>
          </a:xfrm>
          <a:prstGeom prst="rect">
            <a:avLst/>
          </a:prstGeom>
          <a:noFill/>
        </p:spPr>
        <p:txBody>
          <a:bodyPr wrap="none" rtlCol="0">
            <a:spAutoFit/>
          </a:bodyPr>
          <a:lstStyle/>
          <a:p>
            <a:r>
              <a:rPr lang="en-US" dirty="0" smtClean="0"/>
              <a:t>R</a:t>
            </a:r>
            <a:endParaRPr lang="en-US" dirty="0"/>
          </a:p>
        </p:txBody>
      </p:sp>
      <p:sp>
        <p:nvSpPr>
          <p:cNvPr id="133" name="TextBox 132"/>
          <p:cNvSpPr txBox="1"/>
          <p:nvPr/>
        </p:nvSpPr>
        <p:spPr>
          <a:xfrm>
            <a:off x="5823871" y="717222"/>
            <a:ext cx="281629" cy="341616"/>
          </a:xfrm>
          <a:prstGeom prst="rect">
            <a:avLst/>
          </a:prstGeom>
          <a:noFill/>
        </p:spPr>
        <p:txBody>
          <a:bodyPr wrap="none" rtlCol="0">
            <a:spAutoFit/>
          </a:bodyPr>
          <a:lstStyle/>
          <a:p>
            <a:r>
              <a:rPr lang="en-US" dirty="0"/>
              <a:t>L</a:t>
            </a:r>
          </a:p>
        </p:txBody>
      </p:sp>
      <p:sp>
        <p:nvSpPr>
          <p:cNvPr id="134" name="TextBox 133"/>
          <p:cNvSpPr txBox="1"/>
          <p:nvPr/>
        </p:nvSpPr>
        <p:spPr>
          <a:xfrm>
            <a:off x="5386729" y="1429790"/>
            <a:ext cx="437039" cy="369332"/>
          </a:xfrm>
          <a:prstGeom prst="rect">
            <a:avLst/>
          </a:prstGeom>
          <a:noFill/>
        </p:spPr>
        <p:txBody>
          <a:bodyPr wrap="none" rtlCol="0">
            <a:spAutoFit/>
          </a:bodyPr>
          <a:lstStyle/>
          <a:p>
            <a:r>
              <a:rPr lang="en-US" dirty="0" smtClean="0"/>
              <a:t>V</a:t>
            </a:r>
            <a:r>
              <a:rPr lang="en-US" baseline="-25000" dirty="0" smtClean="0"/>
              <a:t>0</a:t>
            </a:r>
            <a:endParaRPr lang="en-US" baseline="-25000" dirty="0"/>
          </a:p>
        </p:txBody>
      </p:sp>
      <p:sp>
        <p:nvSpPr>
          <p:cNvPr id="137" name="Oval 136"/>
          <p:cNvSpPr/>
          <p:nvPr/>
        </p:nvSpPr>
        <p:spPr bwMode="auto">
          <a:xfrm>
            <a:off x="4978402" y="1343641"/>
            <a:ext cx="482600" cy="482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nvGrpSpPr>
          <p:cNvPr id="138" name="Group 137"/>
          <p:cNvGrpSpPr/>
          <p:nvPr/>
        </p:nvGrpSpPr>
        <p:grpSpPr>
          <a:xfrm>
            <a:off x="5086390" y="1480119"/>
            <a:ext cx="289654" cy="134802"/>
            <a:chOff x="5654022" y="2679700"/>
            <a:chExt cx="2943990" cy="1270000"/>
          </a:xfrm>
        </p:grpSpPr>
        <p:sp>
          <p:nvSpPr>
            <p:cNvPr id="139" name="Arc 138"/>
            <p:cNvSpPr/>
            <p:nvPr/>
          </p:nvSpPr>
          <p:spPr bwMode="auto">
            <a:xfrm>
              <a:off x="5654022" y="2705100"/>
              <a:ext cx="1469220" cy="1244600"/>
            </a:xfrm>
            <a:prstGeom prst="arc">
              <a:avLst>
                <a:gd name="adj1" fmla="val 10901081"/>
                <a:gd name="adj2" fmla="val 0"/>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40" name="Arc 139"/>
            <p:cNvSpPr/>
            <p:nvPr/>
          </p:nvSpPr>
          <p:spPr bwMode="auto">
            <a:xfrm flipV="1">
              <a:off x="7128792" y="2679700"/>
              <a:ext cx="1469220" cy="1244600"/>
            </a:xfrm>
            <a:prstGeom prst="arc">
              <a:avLst>
                <a:gd name="adj1" fmla="val 10901081"/>
                <a:gd name="adj2" fmla="val 0"/>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cxnSp>
        <p:nvCxnSpPr>
          <p:cNvPr id="142" name="Straight Connector 141"/>
          <p:cNvCxnSpPr/>
          <p:nvPr/>
        </p:nvCxnSpPr>
        <p:spPr bwMode="auto">
          <a:xfrm>
            <a:off x="3128406" y="838788"/>
            <a:ext cx="66984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4" name="Straight Connector 143"/>
          <p:cNvCxnSpPr/>
          <p:nvPr/>
        </p:nvCxnSpPr>
        <p:spPr bwMode="auto">
          <a:xfrm>
            <a:off x="3108410" y="2263623"/>
            <a:ext cx="66984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148" name="Group 147"/>
          <p:cNvGrpSpPr/>
          <p:nvPr/>
        </p:nvGrpSpPr>
        <p:grpSpPr>
          <a:xfrm>
            <a:off x="3778250" y="774700"/>
            <a:ext cx="139700" cy="1549400"/>
            <a:chOff x="3778250" y="1397000"/>
            <a:chExt cx="139700" cy="1549400"/>
          </a:xfrm>
        </p:grpSpPr>
        <p:sp>
          <p:nvSpPr>
            <p:cNvPr id="146" name="Oval 145"/>
            <p:cNvSpPr/>
            <p:nvPr/>
          </p:nvSpPr>
          <p:spPr bwMode="auto">
            <a:xfrm>
              <a:off x="3803650" y="13970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47" name="Oval 146"/>
            <p:cNvSpPr/>
            <p:nvPr/>
          </p:nvSpPr>
          <p:spPr bwMode="auto">
            <a:xfrm>
              <a:off x="3778250" y="28321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grpSp>
        <p:nvGrpSpPr>
          <p:cNvPr id="149" name="Group 148"/>
          <p:cNvGrpSpPr/>
          <p:nvPr/>
        </p:nvGrpSpPr>
        <p:grpSpPr>
          <a:xfrm>
            <a:off x="8070850" y="901700"/>
            <a:ext cx="139700" cy="1549400"/>
            <a:chOff x="3778250" y="1397000"/>
            <a:chExt cx="139700" cy="1549400"/>
          </a:xfrm>
        </p:grpSpPr>
        <p:sp>
          <p:nvSpPr>
            <p:cNvPr id="150" name="Oval 149"/>
            <p:cNvSpPr/>
            <p:nvPr/>
          </p:nvSpPr>
          <p:spPr bwMode="auto">
            <a:xfrm>
              <a:off x="3803650" y="13970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51" name="Oval 150"/>
            <p:cNvSpPr/>
            <p:nvPr/>
          </p:nvSpPr>
          <p:spPr bwMode="auto">
            <a:xfrm>
              <a:off x="3778250" y="28321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grpSp>
      <p:cxnSp>
        <p:nvCxnSpPr>
          <p:cNvPr id="152" name="Straight Connector 151"/>
          <p:cNvCxnSpPr/>
          <p:nvPr/>
        </p:nvCxnSpPr>
        <p:spPr bwMode="auto">
          <a:xfrm>
            <a:off x="7417953" y="964835"/>
            <a:ext cx="66984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p:nvPr/>
        </p:nvCxnSpPr>
        <p:spPr bwMode="auto">
          <a:xfrm>
            <a:off x="7397957" y="2376970"/>
            <a:ext cx="669849"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6"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AC30</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32375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1026"/>
          <p:cNvSpPr>
            <a:spLocks noGrp="1"/>
          </p:cNvSpPr>
          <p:nvPr>
            <p:ph type="title" idx="4294967295"/>
          </p:nvPr>
        </p:nvSpPr>
        <p:spPr>
          <a:xfrm>
            <a:off x="0" y="255588"/>
            <a:ext cx="9144000" cy="963612"/>
          </a:xfrm>
        </p:spPr>
        <p:txBody>
          <a:bodyPr/>
          <a:lstStyle/>
          <a:p>
            <a:pPr algn="l"/>
            <a:r>
              <a:rPr lang="en-US" sz="2400" dirty="0" smtClean="0">
                <a:latin typeface="Arial" charset="0"/>
                <a:ea typeface="Arial" charset="0"/>
                <a:cs typeface="Arial" charset="0"/>
              </a:rPr>
              <a:t>Two RC circuits driven by an AC power supply are shown below. </a:t>
            </a:r>
            <a:endParaRPr lang="en-US" sz="2400" b="1" dirty="0" smtClean="0">
              <a:latin typeface="Arial" charset="0"/>
              <a:ea typeface="Arial" charset="0"/>
              <a:cs typeface="Arial" charset="0"/>
            </a:endParaRPr>
          </a:p>
        </p:txBody>
      </p:sp>
      <p:sp>
        <p:nvSpPr>
          <p:cNvPr id="26627" name="TextBox 3"/>
          <p:cNvSpPr txBox="1">
            <a:spLocks noChangeArrowheads="1"/>
          </p:cNvSpPr>
          <p:nvPr/>
        </p:nvSpPr>
        <p:spPr bwMode="auto">
          <a:xfrm>
            <a:off x="300038" y="3886200"/>
            <a:ext cx="8616950" cy="19383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a:t>The left circuit</a:t>
            </a:r>
          </a:p>
          <a:p>
            <a:pPr marL="457200" indent="-457200">
              <a:buFontTx/>
              <a:buAutoNum type="alphaUcPeriod"/>
            </a:pPr>
            <a:r>
              <a:rPr lang="en-US" sz="2400"/>
              <a:t>The right circuit</a:t>
            </a:r>
          </a:p>
          <a:p>
            <a:pPr marL="457200" indent="-457200">
              <a:buFontTx/>
              <a:buAutoNum type="alphaUcPeriod"/>
            </a:pPr>
            <a:r>
              <a:rPr lang="en-US" sz="2400"/>
              <a:t>Both circuits</a:t>
            </a:r>
          </a:p>
          <a:p>
            <a:pPr marL="457200" indent="-457200">
              <a:buFontTx/>
              <a:buAutoNum type="alphaUcPeriod"/>
            </a:pPr>
            <a:r>
              <a:rPr lang="en-US" sz="2400"/>
              <a:t>Neither circuit</a:t>
            </a:r>
          </a:p>
          <a:p>
            <a:pPr marL="457200" indent="-457200">
              <a:buFontTx/>
              <a:buAutoNum type="alphaUcPeriod"/>
            </a:pPr>
            <a:r>
              <a:rPr lang="en-US" sz="2400"/>
              <a:t>Not enough information given</a:t>
            </a:r>
          </a:p>
        </p:txBody>
      </p:sp>
      <p:sp>
        <p:nvSpPr>
          <p:cNvPr id="26629" name="TextBox 5"/>
          <p:cNvSpPr txBox="1">
            <a:spLocks noChangeArrowheads="1"/>
          </p:cNvSpPr>
          <p:nvPr/>
        </p:nvSpPr>
        <p:spPr bwMode="auto">
          <a:xfrm>
            <a:off x="609600" y="2962275"/>
            <a:ext cx="4733925" cy="461963"/>
          </a:xfrm>
          <a:prstGeom prst="rect">
            <a:avLst/>
          </a:prstGeom>
          <a:noFill/>
          <a:ln w="9525">
            <a:noFill/>
            <a:miter lim="800000"/>
            <a:headEnd/>
            <a:tailEnd/>
          </a:ln>
        </p:spPr>
        <p:txBody>
          <a:bodyPr wrap="none">
            <a:prstTxWarp prst="textNoShape">
              <a:avLst/>
            </a:prstTxWarp>
            <a:spAutoFit/>
          </a:bodyPr>
          <a:lstStyle/>
          <a:p>
            <a:r>
              <a:rPr lang="en-US" sz="2400"/>
              <a:t>Which circuit is a high pass filter?</a:t>
            </a:r>
          </a:p>
        </p:txBody>
      </p:sp>
      <p:pic>
        <p:nvPicPr>
          <p:cNvPr id="26630" name="Picture 7" descr="RC.png"/>
          <p:cNvPicPr>
            <a:picLocks noChangeAspect="1"/>
          </p:cNvPicPr>
          <p:nvPr/>
        </p:nvPicPr>
        <p:blipFill>
          <a:blip r:embed="rId3"/>
          <a:srcRect/>
          <a:stretch>
            <a:fillRect/>
          </a:stretch>
        </p:blipFill>
        <p:spPr bwMode="auto">
          <a:xfrm>
            <a:off x="609600" y="1323975"/>
            <a:ext cx="6318250" cy="1266825"/>
          </a:xfrm>
          <a:prstGeom prst="rect">
            <a:avLst/>
          </a:prstGeom>
          <a:noFill/>
          <a:ln w="9525">
            <a:noFill/>
            <a:miter lim="800000"/>
            <a:headEnd/>
            <a:tailEnd/>
          </a:ln>
        </p:spPr>
      </p:pic>
      <p:cxnSp>
        <p:nvCxnSpPr>
          <p:cNvPr id="3" name="Straight Connector 2"/>
          <p:cNvCxnSpPr/>
          <p:nvPr/>
        </p:nvCxnSpPr>
        <p:spPr bwMode="auto">
          <a:xfrm>
            <a:off x="2895600" y="1803400"/>
            <a:ext cx="4699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 name="Oval 3"/>
          <p:cNvSpPr/>
          <p:nvPr/>
        </p:nvSpPr>
        <p:spPr bwMode="auto">
          <a:xfrm>
            <a:off x="3365500" y="17526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10" name="Straight Connector 9"/>
          <p:cNvCxnSpPr/>
          <p:nvPr/>
        </p:nvCxnSpPr>
        <p:spPr bwMode="auto">
          <a:xfrm>
            <a:off x="2933700" y="2552700"/>
            <a:ext cx="4699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Oval 10"/>
          <p:cNvSpPr/>
          <p:nvPr/>
        </p:nvSpPr>
        <p:spPr bwMode="auto">
          <a:xfrm>
            <a:off x="3403600" y="25019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12" name="Straight Connector 11"/>
          <p:cNvCxnSpPr/>
          <p:nvPr/>
        </p:nvCxnSpPr>
        <p:spPr bwMode="auto">
          <a:xfrm>
            <a:off x="6457950" y="1790700"/>
            <a:ext cx="4699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Oval 12"/>
          <p:cNvSpPr/>
          <p:nvPr/>
        </p:nvSpPr>
        <p:spPr bwMode="auto">
          <a:xfrm>
            <a:off x="6927850" y="17399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cxnSp>
        <p:nvCxnSpPr>
          <p:cNvPr id="14" name="Straight Connector 13"/>
          <p:cNvCxnSpPr/>
          <p:nvPr/>
        </p:nvCxnSpPr>
        <p:spPr bwMode="auto">
          <a:xfrm>
            <a:off x="6470650" y="2540000"/>
            <a:ext cx="4699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Oval 14"/>
          <p:cNvSpPr/>
          <p:nvPr/>
        </p:nvSpPr>
        <p:spPr bwMode="auto">
          <a:xfrm>
            <a:off x="6940550" y="2489200"/>
            <a:ext cx="114300" cy="1143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ヒラギノ角ゴ Pro W3" pitchFamily="16" charset="-128"/>
            </a:endParaRPr>
          </a:p>
        </p:txBody>
      </p:sp>
      <p:sp>
        <p:nvSpPr>
          <p:cNvPr id="16"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AC31</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0198553"/>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1026"/>
          <p:cNvSpPr>
            <a:spLocks noGrp="1"/>
          </p:cNvSpPr>
          <p:nvPr>
            <p:ph type="title" idx="4294967295"/>
          </p:nvPr>
        </p:nvSpPr>
        <p:spPr>
          <a:xfrm>
            <a:off x="0" y="255588"/>
            <a:ext cx="9144000" cy="963612"/>
          </a:xfrm>
        </p:spPr>
        <p:txBody>
          <a:bodyPr/>
          <a:lstStyle/>
          <a:p>
            <a:pPr algn="l"/>
            <a:r>
              <a:rPr lang="en-US" sz="2400" dirty="0" smtClean="0">
                <a:latin typeface="Arial" charset="0"/>
                <a:ea typeface="Arial" charset="0"/>
                <a:cs typeface="Arial" charset="0"/>
              </a:rPr>
              <a:t>Two RC circuits driven by an AC power supply are shown below. </a:t>
            </a:r>
            <a:endParaRPr lang="en-US" sz="2400" b="1" dirty="0" smtClean="0">
              <a:latin typeface="Arial" charset="0"/>
              <a:ea typeface="Arial" charset="0"/>
              <a:cs typeface="Arial" charset="0"/>
            </a:endParaRPr>
          </a:p>
        </p:txBody>
      </p:sp>
      <p:sp>
        <p:nvSpPr>
          <p:cNvPr id="26627" name="TextBox 3"/>
          <p:cNvSpPr txBox="1">
            <a:spLocks noChangeArrowheads="1"/>
          </p:cNvSpPr>
          <p:nvPr/>
        </p:nvSpPr>
        <p:spPr bwMode="auto">
          <a:xfrm>
            <a:off x="300038" y="3886200"/>
            <a:ext cx="8616950" cy="1569660"/>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The left circuit</a:t>
            </a:r>
          </a:p>
          <a:p>
            <a:pPr marL="457200" indent="-457200">
              <a:buFontTx/>
              <a:buAutoNum type="alphaUcPeriod"/>
            </a:pPr>
            <a:r>
              <a:rPr lang="en-US" sz="2400" dirty="0"/>
              <a:t>The right circuit</a:t>
            </a:r>
          </a:p>
          <a:p>
            <a:pPr marL="457200" indent="-457200">
              <a:buFontTx/>
              <a:buAutoNum type="alphaUcPeriod"/>
            </a:pPr>
            <a:r>
              <a:rPr lang="en-US" sz="2400" dirty="0"/>
              <a:t>Both circuits</a:t>
            </a:r>
          </a:p>
          <a:p>
            <a:pPr marL="457200" indent="-457200">
              <a:buFontTx/>
              <a:buAutoNum type="alphaUcPeriod"/>
            </a:pPr>
            <a:r>
              <a:rPr lang="en-US" sz="2400" dirty="0"/>
              <a:t>Neither </a:t>
            </a:r>
            <a:r>
              <a:rPr lang="en-US" sz="2400" dirty="0" smtClean="0"/>
              <a:t>circuit</a:t>
            </a:r>
            <a:endParaRPr lang="en-US" sz="2400" dirty="0"/>
          </a:p>
        </p:txBody>
      </p:sp>
      <p:sp>
        <p:nvSpPr>
          <p:cNvPr id="26629" name="TextBox 5"/>
          <p:cNvSpPr txBox="1">
            <a:spLocks noChangeArrowheads="1"/>
          </p:cNvSpPr>
          <p:nvPr/>
        </p:nvSpPr>
        <p:spPr bwMode="auto">
          <a:xfrm>
            <a:off x="609600" y="2962275"/>
            <a:ext cx="4733925" cy="461963"/>
          </a:xfrm>
          <a:prstGeom prst="rect">
            <a:avLst/>
          </a:prstGeom>
          <a:noFill/>
          <a:ln w="9525">
            <a:noFill/>
            <a:miter lim="800000"/>
            <a:headEnd/>
            <a:tailEnd/>
          </a:ln>
        </p:spPr>
        <p:txBody>
          <a:bodyPr wrap="none">
            <a:prstTxWarp prst="textNoShape">
              <a:avLst/>
            </a:prstTxWarp>
            <a:spAutoFit/>
          </a:bodyPr>
          <a:lstStyle/>
          <a:p>
            <a:r>
              <a:rPr lang="en-US" sz="2400"/>
              <a:t>Which circuit is a high pass filter?</a:t>
            </a:r>
          </a:p>
        </p:txBody>
      </p:sp>
      <p:pic>
        <p:nvPicPr>
          <p:cNvPr id="26630" name="Picture 7" descr="RC.png"/>
          <p:cNvPicPr>
            <a:picLocks noChangeAspect="1"/>
          </p:cNvPicPr>
          <p:nvPr/>
        </p:nvPicPr>
        <p:blipFill>
          <a:blip r:embed="rId3"/>
          <a:srcRect/>
          <a:stretch>
            <a:fillRect/>
          </a:stretch>
        </p:blipFill>
        <p:spPr bwMode="auto">
          <a:xfrm>
            <a:off x="762000" y="1331913"/>
            <a:ext cx="6318250" cy="1266825"/>
          </a:xfrm>
          <a:prstGeom prst="rect">
            <a:avLst/>
          </a:prstGeom>
          <a:noFill/>
          <a:ln w="9525">
            <a:noFill/>
            <a:miter lim="800000"/>
            <a:headEnd/>
            <a:tailEnd/>
          </a:ln>
        </p:spPr>
      </p:pic>
      <p:sp>
        <p:nvSpPr>
          <p:cNvPr id="7" name="Text Box 8"/>
          <p:cNvSpPr txBox="1">
            <a:spLocks noChangeArrowheads="1"/>
          </p:cNvSpPr>
          <p:nvPr/>
        </p:nvSpPr>
        <p:spPr bwMode="auto">
          <a:xfrm>
            <a:off x="0" y="0"/>
            <a:ext cx="402674" cy="215444"/>
          </a:xfrm>
          <a:prstGeom prst="rect">
            <a:avLst/>
          </a:prstGeom>
          <a:noFill/>
          <a:ln w="9525">
            <a:noFill/>
            <a:miter lim="800000"/>
            <a:headEnd/>
            <a:tailEnd/>
          </a:ln>
        </p:spPr>
        <p:txBody>
          <a:bodyPr wrap="none">
            <a:prstTxWarp prst="textNoShape">
              <a:avLst/>
            </a:prstTxWarp>
            <a:spAutoFit/>
          </a:bodyPr>
          <a:lstStyle/>
          <a:p>
            <a:r>
              <a:rPr lang="en-US" sz="800" dirty="0" smtClean="0"/>
              <a:t>AC32</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8279930"/>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9" name="Group 78"/>
          <p:cNvGrpSpPr/>
          <p:nvPr/>
        </p:nvGrpSpPr>
        <p:grpSpPr>
          <a:xfrm>
            <a:off x="5455278" y="130988"/>
            <a:ext cx="2641174" cy="1903006"/>
            <a:chOff x="1295400" y="2057400"/>
            <a:chExt cx="2855457" cy="2057400"/>
          </a:xfrm>
        </p:grpSpPr>
        <p:cxnSp>
          <p:nvCxnSpPr>
            <p:cNvPr id="5" name="Straight Connector 4"/>
            <p:cNvCxnSpPr/>
            <p:nvPr/>
          </p:nvCxnSpPr>
          <p:spPr bwMode="auto">
            <a:xfrm>
              <a:off x="1295400" y="2933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409700" y="3124200"/>
              <a:ext cx="22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rot="5400000">
              <a:off x="1333500" y="27432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10800000">
              <a:off x="1524000" y="2552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1524000" y="3124200"/>
              <a:ext cx="0" cy="952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flipH="1">
              <a:off x="1866900" y="2286000"/>
              <a:ext cx="381000" cy="266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10800000">
              <a:off x="2247900" y="2552701"/>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29"/>
            <p:cNvGrpSpPr/>
            <p:nvPr/>
          </p:nvGrpSpPr>
          <p:grpSpPr>
            <a:xfrm>
              <a:off x="2628900" y="2374900"/>
              <a:ext cx="876300" cy="350984"/>
              <a:chOff x="2971800" y="914400"/>
              <a:chExt cx="7289800" cy="1828800"/>
            </a:xfrm>
          </p:grpSpPr>
          <p:grpSp>
            <p:nvGrpSpPr>
              <p:cNvPr id="24" name="Group 23"/>
              <p:cNvGrpSpPr/>
              <p:nvPr/>
            </p:nvGrpSpPr>
            <p:grpSpPr>
              <a:xfrm>
                <a:off x="2971800" y="914400"/>
                <a:ext cx="3657600" cy="1828800"/>
                <a:chOff x="2971800" y="914400"/>
                <a:chExt cx="3657600" cy="1828800"/>
              </a:xfrm>
            </p:grpSpPr>
            <p:cxnSp>
              <p:nvCxnSpPr>
                <p:cNvPr id="20" name="Straight Connector 19"/>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24"/>
              <p:cNvGrpSpPr/>
              <p:nvPr/>
            </p:nvGrpSpPr>
            <p:grpSpPr>
              <a:xfrm>
                <a:off x="6604000" y="914400"/>
                <a:ext cx="3657600" cy="1828800"/>
                <a:chOff x="2971800" y="914400"/>
                <a:chExt cx="3657600" cy="1828800"/>
              </a:xfrm>
            </p:grpSpPr>
            <p:cxnSp>
              <p:nvCxnSpPr>
                <p:cNvPr id="26" name="Straight Connector 25"/>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32" name="Straight Connector 31"/>
            <p:cNvCxnSpPr/>
            <p:nvPr/>
          </p:nvCxnSpPr>
          <p:spPr bwMode="auto">
            <a:xfrm rot="10800000">
              <a:off x="3505200" y="2547955"/>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5400000">
              <a:off x="3708400" y="2725884"/>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886200" y="3595148"/>
              <a:ext cx="0" cy="5196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1523999" y="4076700"/>
              <a:ext cx="23876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2" name="Group 71"/>
            <p:cNvGrpSpPr/>
            <p:nvPr/>
          </p:nvGrpSpPr>
          <p:grpSpPr>
            <a:xfrm>
              <a:off x="3646945" y="2904367"/>
              <a:ext cx="503912" cy="969818"/>
              <a:chOff x="4813300" y="2552700"/>
              <a:chExt cx="1435100" cy="1257300"/>
            </a:xfrm>
          </p:grpSpPr>
          <p:grpSp>
            <p:nvGrpSpPr>
              <p:cNvPr id="54" name="Group 53"/>
              <p:cNvGrpSpPr/>
              <p:nvPr/>
            </p:nvGrpSpPr>
            <p:grpSpPr>
              <a:xfrm>
                <a:off x="4851400" y="2552700"/>
                <a:ext cx="1397000" cy="800100"/>
                <a:chOff x="4851400" y="2552700"/>
                <a:chExt cx="1397000" cy="800100"/>
              </a:xfrm>
            </p:grpSpPr>
            <p:grpSp>
              <p:nvGrpSpPr>
                <p:cNvPr id="48" name="Group 47"/>
                <p:cNvGrpSpPr/>
                <p:nvPr/>
              </p:nvGrpSpPr>
              <p:grpSpPr>
                <a:xfrm>
                  <a:off x="4864100" y="2552700"/>
                  <a:ext cx="1384300" cy="647700"/>
                  <a:chOff x="4864100" y="2552700"/>
                  <a:chExt cx="1384300" cy="647700"/>
                </a:xfrm>
              </p:grpSpPr>
              <p:grpSp>
                <p:nvGrpSpPr>
                  <p:cNvPr id="42" name="Group 41"/>
                  <p:cNvGrpSpPr/>
                  <p:nvPr/>
                </p:nvGrpSpPr>
                <p:grpSpPr>
                  <a:xfrm>
                    <a:off x="4876800" y="2552700"/>
                    <a:ext cx="1371600" cy="495429"/>
                    <a:chOff x="4876800" y="2552700"/>
                    <a:chExt cx="1371600" cy="495429"/>
                  </a:xfrm>
                </p:grpSpPr>
                <p:sp>
                  <p:nvSpPr>
                    <p:cNvPr id="38" name="Arc 3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9" name="Arc 3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0" name="Arc 3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1" name="Arc 4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43" name="Group 42"/>
                  <p:cNvGrpSpPr/>
                  <p:nvPr/>
                </p:nvGrpSpPr>
                <p:grpSpPr>
                  <a:xfrm>
                    <a:off x="4864100" y="2704971"/>
                    <a:ext cx="1371600" cy="495429"/>
                    <a:chOff x="4876800" y="2552700"/>
                    <a:chExt cx="1371600" cy="495429"/>
                  </a:xfrm>
                </p:grpSpPr>
                <p:sp>
                  <p:nvSpPr>
                    <p:cNvPr id="44" name="Arc 4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5" name="Arc 4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6" name="Arc 4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7" name="Arc 4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49" name="Group 48"/>
                <p:cNvGrpSpPr/>
                <p:nvPr/>
              </p:nvGrpSpPr>
              <p:grpSpPr>
                <a:xfrm>
                  <a:off x="4851400" y="2857371"/>
                  <a:ext cx="1371600" cy="495429"/>
                  <a:chOff x="4876800" y="2552700"/>
                  <a:chExt cx="1371600" cy="495429"/>
                </a:xfrm>
              </p:grpSpPr>
              <p:sp>
                <p:nvSpPr>
                  <p:cNvPr id="50" name="Arc 49"/>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1" name="Arc 50"/>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2" name="Arc 51"/>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3" name="Arc 52"/>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5" name="Group 54"/>
              <p:cNvGrpSpPr/>
              <p:nvPr/>
            </p:nvGrpSpPr>
            <p:grpSpPr>
              <a:xfrm>
                <a:off x="4813300" y="3009900"/>
                <a:ext cx="1397000" cy="800100"/>
                <a:chOff x="4851400" y="2552700"/>
                <a:chExt cx="1397000" cy="800100"/>
              </a:xfrm>
            </p:grpSpPr>
            <p:grpSp>
              <p:nvGrpSpPr>
                <p:cNvPr id="56" name="Group 55"/>
                <p:cNvGrpSpPr/>
                <p:nvPr/>
              </p:nvGrpSpPr>
              <p:grpSpPr>
                <a:xfrm>
                  <a:off x="4864100" y="2552700"/>
                  <a:ext cx="1384300" cy="647700"/>
                  <a:chOff x="4864100" y="2552700"/>
                  <a:chExt cx="1384300" cy="647700"/>
                </a:xfrm>
              </p:grpSpPr>
              <p:grpSp>
                <p:nvGrpSpPr>
                  <p:cNvPr id="62" name="Group 61"/>
                  <p:cNvGrpSpPr/>
                  <p:nvPr/>
                </p:nvGrpSpPr>
                <p:grpSpPr>
                  <a:xfrm>
                    <a:off x="4876800" y="2552700"/>
                    <a:ext cx="1371600" cy="495429"/>
                    <a:chOff x="4876800" y="2552700"/>
                    <a:chExt cx="1371600" cy="495429"/>
                  </a:xfrm>
                </p:grpSpPr>
                <p:sp>
                  <p:nvSpPr>
                    <p:cNvPr id="68" name="Arc 6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9" name="Arc 6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0" name="Arc 6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1" name="Arc 7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63" name="Group 62"/>
                  <p:cNvGrpSpPr/>
                  <p:nvPr/>
                </p:nvGrpSpPr>
                <p:grpSpPr>
                  <a:xfrm>
                    <a:off x="4864100" y="2704971"/>
                    <a:ext cx="1371600" cy="495429"/>
                    <a:chOff x="4876800" y="2552700"/>
                    <a:chExt cx="1371600" cy="495429"/>
                  </a:xfrm>
                </p:grpSpPr>
                <p:sp>
                  <p:nvSpPr>
                    <p:cNvPr id="64" name="Arc 6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5" name="Arc 6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6" name="Arc 6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7" name="Arc 6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7" name="Group 56"/>
                <p:cNvGrpSpPr/>
                <p:nvPr/>
              </p:nvGrpSpPr>
              <p:grpSpPr>
                <a:xfrm>
                  <a:off x="4851400" y="2857371"/>
                  <a:ext cx="1371600" cy="495429"/>
                  <a:chOff x="4876800" y="2552700"/>
                  <a:chExt cx="1371600" cy="495429"/>
                </a:xfrm>
              </p:grpSpPr>
              <p:sp>
                <p:nvSpPr>
                  <p:cNvPr id="58" name="Arc 5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9" name="Arc 5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0" name="Arc 5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1" name="Arc 6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sp>
          <p:nvSpPr>
            <p:cNvPr id="76" name="TextBox 75"/>
            <p:cNvSpPr txBox="1"/>
            <p:nvPr/>
          </p:nvSpPr>
          <p:spPr>
            <a:xfrm>
              <a:off x="3065523" y="2057400"/>
              <a:ext cx="351378" cy="369332"/>
            </a:xfrm>
            <a:prstGeom prst="rect">
              <a:avLst/>
            </a:prstGeom>
            <a:noFill/>
          </p:spPr>
          <p:txBody>
            <a:bodyPr wrap="none" rtlCol="0">
              <a:spAutoFit/>
            </a:bodyPr>
            <a:lstStyle/>
            <a:p>
              <a:r>
                <a:rPr lang="en-US" dirty="0" smtClean="0"/>
                <a:t>R</a:t>
              </a:r>
              <a:endParaRPr lang="en-US" dirty="0"/>
            </a:p>
          </p:txBody>
        </p:sp>
        <p:sp>
          <p:nvSpPr>
            <p:cNvPr id="77" name="TextBox 76"/>
            <p:cNvSpPr txBox="1"/>
            <p:nvPr/>
          </p:nvSpPr>
          <p:spPr>
            <a:xfrm>
              <a:off x="3200841" y="3152192"/>
              <a:ext cx="304478" cy="369332"/>
            </a:xfrm>
            <a:prstGeom prst="rect">
              <a:avLst/>
            </a:prstGeom>
            <a:noFill/>
          </p:spPr>
          <p:txBody>
            <a:bodyPr wrap="none" rtlCol="0">
              <a:spAutoFit/>
            </a:bodyPr>
            <a:lstStyle/>
            <a:p>
              <a:r>
                <a:rPr lang="en-US" dirty="0"/>
                <a:t>L</a:t>
              </a:r>
            </a:p>
          </p:txBody>
        </p:sp>
        <p:sp>
          <p:nvSpPr>
            <p:cNvPr id="78" name="TextBox 77"/>
            <p:cNvSpPr txBox="1"/>
            <p:nvPr/>
          </p:nvSpPr>
          <p:spPr>
            <a:xfrm>
              <a:off x="1729311" y="2942584"/>
              <a:ext cx="437039" cy="369332"/>
            </a:xfrm>
            <a:prstGeom prst="rect">
              <a:avLst/>
            </a:prstGeom>
            <a:noFill/>
          </p:spPr>
          <p:txBody>
            <a:bodyPr wrap="none" rtlCol="0">
              <a:spAutoFit/>
            </a:bodyPr>
            <a:lstStyle/>
            <a:p>
              <a:r>
                <a:rPr lang="en-US" dirty="0" smtClean="0"/>
                <a:t>V</a:t>
              </a:r>
              <a:r>
                <a:rPr lang="en-US" baseline="-25000" dirty="0" smtClean="0"/>
                <a:t>0</a:t>
              </a:r>
              <a:endParaRPr lang="en-US" baseline="-25000" dirty="0"/>
            </a:p>
          </p:txBody>
        </p:sp>
      </p:grpSp>
      <p:sp>
        <p:nvSpPr>
          <p:cNvPr id="80" name="TextBox 79"/>
          <p:cNvSpPr txBox="1"/>
          <p:nvPr/>
        </p:nvSpPr>
        <p:spPr>
          <a:xfrm>
            <a:off x="457200" y="38100"/>
            <a:ext cx="5590516" cy="1938992"/>
          </a:xfrm>
          <a:prstGeom prst="rect">
            <a:avLst/>
          </a:prstGeom>
          <a:noFill/>
        </p:spPr>
        <p:txBody>
          <a:bodyPr wrap="square" rtlCol="0">
            <a:spAutoFit/>
          </a:bodyPr>
          <a:lstStyle/>
          <a:p>
            <a:r>
              <a:rPr lang="en-US" sz="2400" dirty="0" smtClean="0"/>
              <a:t>The switch is closed at t=0. </a:t>
            </a:r>
          </a:p>
          <a:p>
            <a:r>
              <a:rPr lang="en-US" sz="2400" dirty="0" smtClean="0">
                <a:solidFill>
                  <a:srgbClr val="0000FF"/>
                </a:solidFill>
              </a:rPr>
              <a:t>Which graph best shows I(t)?</a:t>
            </a:r>
          </a:p>
          <a:p>
            <a:r>
              <a:rPr lang="en-US" sz="2400" dirty="0"/>
              <a:t/>
            </a:r>
            <a:br>
              <a:rPr lang="en-US" sz="2400" dirty="0"/>
            </a:br>
            <a:r>
              <a:rPr lang="en-US" sz="2400" dirty="0" smtClean="0"/>
              <a:t>E) None of these (they all have a serious error!)</a:t>
            </a:r>
            <a:endParaRPr lang="en-US" sz="2400" dirty="0"/>
          </a:p>
        </p:txBody>
      </p:sp>
      <p:pic>
        <p:nvPicPr>
          <p:cNvPr id="83" name="Picture 82"/>
          <p:cNvPicPr>
            <a:picLocks noChangeAspect="1"/>
          </p:cNvPicPr>
          <p:nvPr/>
        </p:nvPicPr>
        <p:blipFill>
          <a:blip r:embed="rId3"/>
          <a:stretch>
            <a:fillRect/>
          </a:stretch>
        </p:blipFill>
        <p:spPr>
          <a:xfrm>
            <a:off x="5356933" y="2514600"/>
            <a:ext cx="2877207" cy="1854200"/>
          </a:xfrm>
          <a:prstGeom prst="rect">
            <a:avLst/>
          </a:prstGeom>
        </p:spPr>
      </p:pic>
      <p:pic>
        <p:nvPicPr>
          <p:cNvPr id="85" name="Picture 84"/>
          <p:cNvPicPr>
            <a:picLocks noChangeAspect="1"/>
          </p:cNvPicPr>
          <p:nvPr/>
        </p:nvPicPr>
        <p:blipFill>
          <a:blip r:embed="rId4"/>
          <a:stretch>
            <a:fillRect/>
          </a:stretch>
        </p:blipFill>
        <p:spPr>
          <a:xfrm>
            <a:off x="876300" y="4800600"/>
            <a:ext cx="2819400" cy="1746462"/>
          </a:xfrm>
          <a:prstGeom prst="rect">
            <a:avLst/>
          </a:prstGeom>
        </p:spPr>
      </p:pic>
      <p:pic>
        <p:nvPicPr>
          <p:cNvPr id="86" name="Picture 85"/>
          <p:cNvPicPr>
            <a:picLocks noChangeAspect="1"/>
          </p:cNvPicPr>
          <p:nvPr/>
        </p:nvPicPr>
        <p:blipFill>
          <a:blip r:embed="rId5"/>
          <a:stretch>
            <a:fillRect/>
          </a:stretch>
        </p:blipFill>
        <p:spPr>
          <a:xfrm>
            <a:off x="5378832" y="4902200"/>
            <a:ext cx="2758966" cy="1778000"/>
          </a:xfrm>
          <a:prstGeom prst="rect">
            <a:avLst/>
          </a:prstGeom>
        </p:spPr>
      </p:pic>
      <p:cxnSp>
        <p:nvCxnSpPr>
          <p:cNvPr id="88" name="Straight Connector 87"/>
          <p:cNvCxnSpPr/>
          <p:nvPr/>
        </p:nvCxnSpPr>
        <p:spPr bwMode="auto">
          <a:xfrm>
            <a:off x="787400" y="4268234"/>
            <a:ext cx="283097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a:off x="831289" y="2547945"/>
            <a:ext cx="0" cy="17456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a:off x="914400" y="4826000"/>
            <a:ext cx="283097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a:off x="932889" y="4821245"/>
            <a:ext cx="0" cy="17456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a:off x="5417706" y="4255534"/>
            <a:ext cx="283097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a:off x="5417706" y="2509845"/>
            <a:ext cx="0" cy="174568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a:off x="5432915" y="6546289"/>
            <a:ext cx="283097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a:off x="5432915" y="4800600"/>
            <a:ext cx="0" cy="174568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7" name="TextBox 96"/>
          <p:cNvSpPr txBox="1"/>
          <p:nvPr/>
        </p:nvSpPr>
        <p:spPr>
          <a:xfrm>
            <a:off x="3717377" y="4184134"/>
            <a:ext cx="248799" cy="369332"/>
          </a:xfrm>
          <a:prstGeom prst="rect">
            <a:avLst/>
          </a:prstGeom>
          <a:noFill/>
        </p:spPr>
        <p:txBody>
          <a:bodyPr wrap="none" rtlCol="0">
            <a:spAutoFit/>
          </a:bodyPr>
          <a:lstStyle/>
          <a:p>
            <a:r>
              <a:rPr lang="en-US" dirty="0" smtClean="0"/>
              <a:t>t</a:t>
            </a:r>
            <a:endParaRPr lang="en-US" dirty="0"/>
          </a:p>
        </p:txBody>
      </p:sp>
      <p:sp>
        <p:nvSpPr>
          <p:cNvPr id="98" name="TextBox 97"/>
          <p:cNvSpPr txBox="1"/>
          <p:nvPr/>
        </p:nvSpPr>
        <p:spPr>
          <a:xfrm>
            <a:off x="3468578" y="4800600"/>
            <a:ext cx="248799" cy="369332"/>
          </a:xfrm>
          <a:prstGeom prst="rect">
            <a:avLst/>
          </a:prstGeom>
          <a:noFill/>
        </p:spPr>
        <p:txBody>
          <a:bodyPr wrap="none" rtlCol="0">
            <a:spAutoFit/>
          </a:bodyPr>
          <a:lstStyle/>
          <a:p>
            <a:r>
              <a:rPr lang="en-US" dirty="0" smtClean="0"/>
              <a:t>t</a:t>
            </a:r>
            <a:endParaRPr lang="en-US" dirty="0"/>
          </a:p>
        </p:txBody>
      </p:sp>
      <p:sp>
        <p:nvSpPr>
          <p:cNvPr id="99" name="TextBox 98"/>
          <p:cNvSpPr txBox="1"/>
          <p:nvPr/>
        </p:nvSpPr>
        <p:spPr>
          <a:xfrm>
            <a:off x="8349091" y="4070868"/>
            <a:ext cx="248799" cy="369332"/>
          </a:xfrm>
          <a:prstGeom prst="rect">
            <a:avLst/>
          </a:prstGeom>
          <a:noFill/>
        </p:spPr>
        <p:txBody>
          <a:bodyPr wrap="none" rtlCol="0">
            <a:spAutoFit/>
          </a:bodyPr>
          <a:lstStyle/>
          <a:p>
            <a:r>
              <a:rPr lang="en-US" dirty="0" smtClean="0"/>
              <a:t>t</a:t>
            </a:r>
            <a:endParaRPr lang="en-US" dirty="0"/>
          </a:p>
        </p:txBody>
      </p:sp>
      <p:sp>
        <p:nvSpPr>
          <p:cNvPr id="100" name="TextBox 99"/>
          <p:cNvSpPr txBox="1"/>
          <p:nvPr/>
        </p:nvSpPr>
        <p:spPr>
          <a:xfrm>
            <a:off x="8184001" y="6310868"/>
            <a:ext cx="248799" cy="369332"/>
          </a:xfrm>
          <a:prstGeom prst="rect">
            <a:avLst/>
          </a:prstGeom>
          <a:noFill/>
        </p:spPr>
        <p:txBody>
          <a:bodyPr wrap="none" rtlCol="0">
            <a:spAutoFit/>
          </a:bodyPr>
          <a:lstStyle/>
          <a:p>
            <a:r>
              <a:rPr lang="en-US" dirty="0" smtClean="0"/>
              <a:t>t</a:t>
            </a:r>
            <a:endParaRPr lang="en-US" dirty="0"/>
          </a:p>
        </p:txBody>
      </p:sp>
      <p:sp>
        <p:nvSpPr>
          <p:cNvPr id="101" name="TextBox 100"/>
          <p:cNvSpPr txBox="1"/>
          <p:nvPr/>
        </p:nvSpPr>
        <p:spPr>
          <a:xfrm>
            <a:off x="475101" y="3276600"/>
            <a:ext cx="248799" cy="369332"/>
          </a:xfrm>
          <a:prstGeom prst="rect">
            <a:avLst/>
          </a:prstGeom>
          <a:noFill/>
        </p:spPr>
        <p:txBody>
          <a:bodyPr wrap="none" rtlCol="0">
            <a:spAutoFit/>
          </a:bodyPr>
          <a:lstStyle/>
          <a:p>
            <a:r>
              <a:rPr lang="en-US" dirty="0" smtClean="0"/>
              <a:t>I</a:t>
            </a:r>
            <a:endParaRPr lang="en-US" dirty="0"/>
          </a:p>
        </p:txBody>
      </p:sp>
      <p:sp>
        <p:nvSpPr>
          <p:cNvPr id="102" name="TextBox 101"/>
          <p:cNvSpPr txBox="1"/>
          <p:nvPr/>
        </p:nvSpPr>
        <p:spPr>
          <a:xfrm>
            <a:off x="531690" y="5715000"/>
            <a:ext cx="248799" cy="369332"/>
          </a:xfrm>
          <a:prstGeom prst="rect">
            <a:avLst/>
          </a:prstGeom>
          <a:noFill/>
        </p:spPr>
        <p:txBody>
          <a:bodyPr wrap="none" rtlCol="0">
            <a:spAutoFit/>
          </a:bodyPr>
          <a:lstStyle/>
          <a:p>
            <a:r>
              <a:rPr lang="en-US" dirty="0" smtClean="0"/>
              <a:t>I</a:t>
            </a:r>
            <a:endParaRPr lang="en-US" dirty="0"/>
          </a:p>
        </p:txBody>
      </p:sp>
      <p:sp>
        <p:nvSpPr>
          <p:cNvPr id="103" name="TextBox 102"/>
          <p:cNvSpPr txBox="1"/>
          <p:nvPr/>
        </p:nvSpPr>
        <p:spPr>
          <a:xfrm>
            <a:off x="5232533" y="2307984"/>
            <a:ext cx="248799" cy="369332"/>
          </a:xfrm>
          <a:prstGeom prst="rect">
            <a:avLst/>
          </a:prstGeom>
          <a:noFill/>
        </p:spPr>
        <p:txBody>
          <a:bodyPr wrap="none" rtlCol="0">
            <a:spAutoFit/>
          </a:bodyPr>
          <a:lstStyle/>
          <a:p>
            <a:r>
              <a:rPr lang="en-US" dirty="0" smtClean="0"/>
              <a:t>I</a:t>
            </a:r>
            <a:endParaRPr lang="en-US" dirty="0"/>
          </a:p>
        </p:txBody>
      </p:sp>
      <p:sp>
        <p:nvSpPr>
          <p:cNvPr id="104" name="TextBox 103"/>
          <p:cNvSpPr txBox="1"/>
          <p:nvPr/>
        </p:nvSpPr>
        <p:spPr>
          <a:xfrm>
            <a:off x="5184116" y="4902200"/>
            <a:ext cx="248799" cy="369332"/>
          </a:xfrm>
          <a:prstGeom prst="rect">
            <a:avLst/>
          </a:prstGeom>
          <a:noFill/>
        </p:spPr>
        <p:txBody>
          <a:bodyPr wrap="none" rtlCol="0">
            <a:spAutoFit/>
          </a:bodyPr>
          <a:lstStyle/>
          <a:p>
            <a:r>
              <a:rPr lang="en-US" dirty="0" smtClean="0"/>
              <a:t>I</a:t>
            </a:r>
            <a:endParaRPr lang="en-US" dirty="0"/>
          </a:p>
        </p:txBody>
      </p:sp>
      <p:sp>
        <p:nvSpPr>
          <p:cNvPr id="105" name="TextBox 104"/>
          <p:cNvSpPr txBox="1"/>
          <p:nvPr/>
        </p:nvSpPr>
        <p:spPr>
          <a:xfrm>
            <a:off x="6949763" y="849868"/>
            <a:ext cx="248799" cy="369332"/>
          </a:xfrm>
          <a:prstGeom prst="rect">
            <a:avLst/>
          </a:prstGeom>
          <a:noFill/>
        </p:spPr>
        <p:txBody>
          <a:bodyPr wrap="none" rtlCol="0">
            <a:spAutoFit/>
          </a:bodyPr>
          <a:lstStyle/>
          <a:p>
            <a:r>
              <a:rPr lang="en-US" dirty="0" smtClean="0"/>
              <a:t>I</a:t>
            </a:r>
            <a:endParaRPr lang="en-US" dirty="0"/>
          </a:p>
        </p:txBody>
      </p:sp>
      <p:cxnSp>
        <p:nvCxnSpPr>
          <p:cNvPr id="107" name="Straight Arrow Connector 106"/>
          <p:cNvCxnSpPr/>
          <p:nvPr/>
        </p:nvCxnSpPr>
        <p:spPr bwMode="auto">
          <a:xfrm>
            <a:off x="6856321" y="824803"/>
            <a:ext cx="4521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8" name="TextBox 107"/>
          <p:cNvSpPr txBox="1"/>
          <p:nvPr/>
        </p:nvSpPr>
        <p:spPr>
          <a:xfrm>
            <a:off x="1932139" y="2061762"/>
            <a:ext cx="428322" cy="492443"/>
          </a:xfrm>
          <a:prstGeom prst="rect">
            <a:avLst/>
          </a:prstGeom>
          <a:noFill/>
        </p:spPr>
        <p:txBody>
          <a:bodyPr wrap="none" rtlCol="0">
            <a:spAutoFit/>
          </a:bodyPr>
          <a:lstStyle/>
          <a:p>
            <a:r>
              <a:rPr lang="en-US" sz="2600" dirty="0" smtClean="0"/>
              <a:t>A</a:t>
            </a:r>
            <a:endParaRPr lang="en-US" sz="2600" dirty="0"/>
          </a:p>
        </p:txBody>
      </p:sp>
      <p:sp>
        <p:nvSpPr>
          <p:cNvPr id="109" name="TextBox 108"/>
          <p:cNvSpPr txBox="1"/>
          <p:nvPr/>
        </p:nvSpPr>
        <p:spPr>
          <a:xfrm>
            <a:off x="6099428" y="2312345"/>
            <a:ext cx="407058" cy="492443"/>
          </a:xfrm>
          <a:prstGeom prst="rect">
            <a:avLst/>
          </a:prstGeom>
          <a:noFill/>
        </p:spPr>
        <p:txBody>
          <a:bodyPr wrap="none" rtlCol="0">
            <a:spAutoFit/>
          </a:bodyPr>
          <a:lstStyle/>
          <a:p>
            <a:r>
              <a:rPr lang="en-US" sz="2600" dirty="0" smtClean="0"/>
              <a:t>B</a:t>
            </a:r>
            <a:endParaRPr lang="en-US" sz="2600" dirty="0"/>
          </a:p>
        </p:txBody>
      </p:sp>
      <p:sp>
        <p:nvSpPr>
          <p:cNvPr id="110" name="TextBox 109"/>
          <p:cNvSpPr txBox="1"/>
          <p:nvPr/>
        </p:nvSpPr>
        <p:spPr>
          <a:xfrm>
            <a:off x="2298700" y="5468778"/>
            <a:ext cx="428322" cy="492443"/>
          </a:xfrm>
          <a:prstGeom prst="rect">
            <a:avLst/>
          </a:prstGeom>
          <a:noFill/>
        </p:spPr>
        <p:txBody>
          <a:bodyPr wrap="none" rtlCol="0">
            <a:spAutoFit/>
          </a:bodyPr>
          <a:lstStyle/>
          <a:p>
            <a:r>
              <a:rPr lang="en-US" sz="2600" dirty="0" smtClean="0"/>
              <a:t>C</a:t>
            </a:r>
            <a:endParaRPr lang="en-US" sz="2600" dirty="0"/>
          </a:p>
        </p:txBody>
      </p:sp>
      <p:sp>
        <p:nvSpPr>
          <p:cNvPr id="111" name="TextBox 110"/>
          <p:cNvSpPr txBox="1"/>
          <p:nvPr/>
        </p:nvSpPr>
        <p:spPr>
          <a:xfrm>
            <a:off x="6096304" y="4779089"/>
            <a:ext cx="428322" cy="492443"/>
          </a:xfrm>
          <a:prstGeom prst="rect">
            <a:avLst/>
          </a:prstGeom>
          <a:noFill/>
        </p:spPr>
        <p:txBody>
          <a:bodyPr wrap="none" rtlCol="0">
            <a:spAutoFit/>
          </a:bodyPr>
          <a:lstStyle/>
          <a:p>
            <a:r>
              <a:rPr lang="en-US" sz="2600" dirty="0" smtClean="0"/>
              <a:t>D</a:t>
            </a:r>
            <a:endParaRPr lang="en-US" sz="2600" dirty="0"/>
          </a:p>
        </p:txBody>
      </p:sp>
      <p:pic>
        <p:nvPicPr>
          <p:cNvPr id="2" name="Picture 1"/>
          <p:cNvPicPr>
            <a:picLocks noChangeAspect="1"/>
          </p:cNvPicPr>
          <p:nvPr/>
        </p:nvPicPr>
        <p:blipFill>
          <a:blip r:embed="rId6"/>
          <a:stretch>
            <a:fillRect/>
          </a:stretch>
        </p:blipFill>
        <p:spPr>
          <a:xfrm>
            <a:off x="780489" y="2554205"/>
            <a:ext cx="2818086" cy="1816100"/>
          </a:xfrm>
          <a:prstGeom prst="rect">
            <a:avLst/>
          </a:prstGeom>
        </p:spPr>
      </p:pic>
      <p:sp>
        <p:nvSpPr>
          <p:cNvPr id="90"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AC4</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61261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1026"/>
          <p:cNvSpPr>
            <a:spLocks noGrp="1"/>
          </p:cNvSpPr>
          <p:nvPr>
            <p:ph type="title" idx="4294967295"/>
          </p:nvPr>
        </p:nvSpPr>
        <p:spPr>
          <a:xfrm>
            <a:off x="0" y="255588"/>
            <a:ext cx="9144000" cy="1876425"/>
          </a:xfrm>
        </p:spPr>
        <p:txBody>
          <a:bodyPr/>
          <a:lstStyle/>
          <a:p>
            <a:pPr algn="l"/>
            <a:r>
              <a:rPr lang="en-US" sz="2400" smtClean="0">
                <a:latin typeface="Arial" charset="0"/>
                <a:ea typeface="Arial" charset="0"/>
                <a:cs typeface="Arial" charset="0"/>
              </a:rPr>
              <a:t>Consider a cubic meter box of uniform magnetic field of 1 Tesla and a cubic meter box of  uniform electric field of 1 Volt/meter. Which box contains the most energy?</a:t>
            </a:r>
            <a:endParaRPr lang="en-US" sz="2400" b="1" smtClean="0">
              <a:latin typeface="Arial" charset="0"/>
              <a:ea typeface="Arial" charset="0"/>
              <a:cs typeface="Arial" charset="0"/>
            </a:endParaRPr>
          </a:p>
        </p:txBody>
      </p:sp>
      <p:sp>
        <p:nvSpPr>
          <p:cNvPr id="28675" name="TextBox 3"/>
          <p:cNvSpPr txBox="1">
            <a:spLocks noChangeArrowheads="1"/>
          </p:cNvSpPr>
          <p:nvPr/>
        </p:nvSpPr>
        <p:spPr bwMode="auto">
          <a:xfrm>
            <a:off x="152400" y="1981200"/>
            <a:ext cx="8616950" cy="1570038"/>
          </a:xfrm>
          <a:prstGeom prst="rect">
            <a:avLst/>
          </a:prstGeom>
          <a:noFill/>
          <a:ln w="9525">
            <a:noFill/>
            <a:miter lim="800000"/>
            <a:headEnd/>
            <a:tailEnd/>
          </a:ln>
        </p:spPr>
        <p:txBody>
          <a:bodyPr>
            <a:prstTxWarp prst="textNoShape">
              <a:avLst/>
            </a:prstTxWarp>
            <a:spAutoFit/>
          </a:bodyPr>
          <a:lstStyle/>
          <a:p>
            <a:pPr marL="457200" indent="-457200">
              <a:buFontTx/>
              <a:buAutoNum type="alphaUcPeriod"/>
            </a:pPr>
            <a:r>
              <a:rPr lang="en-US" sz="2400" dirty="0"/>
              <a:t>The box of magnetic field</a:t>
            </a:r>
          </a:p>
          <a:p>
            <a:pPr marL="457200" indent="-457200">
              <a:buFontTx/>
              <a:buAutoNum type="alphaUcPeriod"/>
            </a:pPr>
            <a:r>
              <a:rPr lang="en-US" sz="2400" dirty="0"/>
              <a:t>The box of electric field</a:t>
            </a:r>
          </a:p>
          <a:p>
            <a:pPr marL="457200" indent="-457200">
              <a:buFontTx/>
              <a:buAutoNum type="alphaUcPeriod"/>
            </a:pPr>
            <a:r>
              <a:rPr lang="en-US" sz="2400" dirty="0"/>
              <a:t>They are both the same</a:t>
            </a:r>
          </a:p>
          <a:p>
            <a:pPr marL="457200" indent="-457200">
              <a:buFontTx/>
              <a:buAutoNum type="alphaUcPeriod"/>
            </a:pPr>
            <a:r>
              <a:rPr lang="en-US" sz="2400" dirty="0"/>
              <a:t>Not enough information given</a:t>
            </a:r>
          </a:p>
        </p:txBody>
      </p:sp>
      <p:sp>
        <p:nvSpPr>
          <p:cNvPr id="4"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AC5</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59248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9" name="Group 78"/>
          <p:cNvGrpSpPr/>
          <p:nvPr/>
        </p:nvGrpSpPr>
        <p:grpSpPr>
          <a:xfrm>
            <a:off x="6153778" y="524688"/>
            <a:ext cx="2641174" cy="1903006"/>
            <a:chOff x="1295400" y="2057400"/>
            <a:chExt cx="2855457" cy="2057400"/>
          </a:xfrm>
        </p:grpSpPr>
        <p:cxnSp>
          <p:nvCxnSpPr>
            <p:cNvPr id="5" name="Straight Connector 4"/>
            <p:cNvCxnSpPr/>
            <p:nvPr/>
          </p:nvCxnSpPr>
          <p:spPr bwMode="auto">
            <a:xfrm>
              <a:off x="1295400" y="2933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409700" y="3124200"/>
              <a:ext cx="22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rot="5400000">
              <a:off x="1333500" y="27432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10800000">
              <a:off x="1524000" y="25527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1524000" y="3124200"/>
              <a:ext cx="0" cy="952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flipH="1">
              <a:off x="1866900" y="2286000"/>
              <a:ext cx="381000" cy="266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10800000">
              <a:off x="2247900" y="2552701"/>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30" name="Group 29"/>
            <p:cNvGrpSpPr/>
            <p:nvPr/>
          </p:nvGrpSpPr>
          <p:grpSpPr>
            <a:xfrm>
              <a:off x="2628900" y="2374900"/>
              <a:ext cx="876300" cy="350984"/>
              <a:chOff x="2971800" y="914400"/>
              <a:chExt cx="7289800" cy="1828800"/>
            </a:xfrm>
          </p:grpSpPr>
          <p:grpSp>
            <p:nvGrpSpPr>
              <p:cNvPr id="24" name="Group 23"/>
              <p:cNvGrpSpPr/>
              <p:nvPr/>
            </p:nvGrpSpPr>
            <p:grpSpPr>
              <a:xfrm>
                <a:off x="2971800" y="914400"/>
                <a:ext cx="3657600" cy="1828800"/>
                <a:chOff x="2971800" y="914400"/>
                <a:chExt cx="3657600" cy="1828800"/>
              </a:xfrm>
            </p:grpSpPr>
            <p:cxnSp>
              <p:nvCxnSpPr>
                <p:cNvPr id="20" name="Straight Connector 19"/>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5" name="Group 24"/>
              <p:cNvGrpSpPr/>
              <p:nvPr/>
            </p:nvGrpSpPr>
            <p:grpSpPr>
              <a:xfrm>
                <a:off x="6604000" y="914400"/>
                <a:ext cx="3657600" cy="1828800"/>
                <a:chOff x="2971800" y="914400"/>
                <a:chExt cx="3657600" cy="1828800"/>
              </a:xfrm>
            </p:grpSpPr>
            <p:cxnSp>
              <p:nvCxnSpPr>
                <p:cNvPr id="26" name="Straight Connector 25"/>
                <p:cNvCxnSpPr/>
                <p:nvPr/>
              </p:nvCxnSpPr>
              <p:spPr bwMode="auto">
                <a:xfrm>
                  <a:off x="4800600" y="18288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flipV="1">
                  <a:off x="5715000" y="1816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flipV="1">
                  <a:off x="2971800" y="9271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3886200" y="914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32" name="Straight Connector 31"/>
            <p:cNvCxnSpPr/>
            <p:nvPr/>
          </p:nvCxnSpPr>
          <p:spPr bwMode="auto">
            <a:xfrm rot="10800000">
              <a:off x="3505200" y="2547955"/>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5400000">
              <a:off x="3708400" y="2725884"/>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886200" y="3595148"/>
              <a:ext cx="0" cy="51965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flipH="1">
              <a:off x="1523999" y="4076700"/>
              <a:ext cx="2387603"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2" name="Group 71"/>
            <p:cNvGrpSpPr/>
            <p:nvPr/>
          </p:nvGrpSpPr>
          <p:grpSpPr>
            <a:xfrm>
              <a:off x="3646945" y="2904367"/>
              <a:ext cx="503912" cy="969818"/>
              <a:chOff x="4813300" y="2552700"/>
              <a:chExt cx="1435100" cy="1257300"/>
            </a:xfrm>
          </p:grpSpPr>
          <p:grpSp>
            <p:nvGrpSpPr>
              <p:cNvPr id="54" name="Group 53"/>
              <p:cNvGrpSpPr/>
              <p:nvPr/>
            </p:nvGrpSpPr>
            <p:grpSpPr>
              <a:xfrm>
                <a:off x="4851400" y="2552700"/>
                <a:ext cx="1397000" cy="800100"/>
                <a:chOff x="4851400" y="2552700"/>
                <a:chExt cx="1397000" cy="800100"/>
              </a:xfrm>
            </p:grpSpPr>
            <p:grpSp>
              <p:nvGrpSpPr>
                <p:cNvPr id="48" name="Group 47"/>
                <p:cNvGrpSpPr/>
                <p:nvPr/>
              </p:nvGrpSpPr>
              <p:grpSpPr>
                <a:xfrm>
                  <a:off x="4864100" y="2552700"/>
                  <a:ext cx="1384300" cy="647700"/>
                  <a:chOff x="4864100" y="2552700"/>
                  <a:chExt cx="1384300" cy="647700"/>
                </a:xfrm>
              </p:grpSpPr>
              <p:grpSp>
                <p:nvGrpSpPr>
                  <p:cNvPr id="42" name="Group 41"/>
                  <p:cNvGrpSpPr/>
                  <p:nvPr/>
                </p:nvGrpSpPr>
                <p:grpSpPr>
                  <a:xfrm>
                    <a:off x="4876800" y="2552700"/>
                    <a:ext cx="1371600" cy="495429"/>
                    <a:chOff x="4876800" y="2552700"/>
                    <a:chExt cx="1371600" cy="495429"/>
                  </a:xfrm>
                </p:grpSpPr>
                <p:sp>
                  <p:nvSpPr>
                    <p:cNvPr id="38" name="Arc 3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39" name="Arc 3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0" name="Arc 3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1" name="Arc 4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43" name="Group 42"/>
                  <p:cNvGrpSpPr/>
                  <p:nvPr/>
                </p:nvGrpSpPr>
                <p:grpSpPr>
                  <a:xfrm>
                    <a:off x="4864100" y="2704971"/>
                    <a:ext cx="1371600" cy="495429"/>
                    <a:chOff x="4876800" y="2552700"/>
                    <a:chExt cx="1371600" cy="495429"/>
                  </a:xfrm>
                </p:grpSpPr>
                <p:sp>
                  <p:nvSpPr>
                    <p:cNvPr id="44" name="Arc 4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5" name="Arc 4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6" name="Arc 4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47" name="Arc 4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49" name="Group 48"/>
                <p:cNvGrpSpPr/>
                <p:nvPr/>
              </p:nvGrpSpPr>
              <p:grpSpPr>
                <a:xfrm>
                  <a:off x="4851400" y="2857371"/>
                  <a:ext cx="1371600" cy="495429"/>
                  <a:chOff x="4876800" y="2552700"/>
                  <a:chExt cx="1371600" cy="495429"/>
                </a:xfrm>
              </p:grpSpPr>
              <p:sp>
                <p:nvSpPr>
                  <p:cNvPr id="50" name="Arc 49"/>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1" name="Arc 50"/>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2" name="Arc 51"/>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3" name="Arc 52"/>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5" name="Group 54"/>
              <p:cNvGrpSpPr/>
              <p:nvPr/>
            </p:nvGrpSpPr>
            <p:grpSpPr>
              <a:xfrm>
                <a:off x="4813300" y="3009900"/>
                <a:ext cx="1397000" cy="800100"/>
                <a:chOff x="4851400" y="2552700"/>
                <a:chExt cx="1397000" cy="800100"/>
              </a:xfrm>
            </p:grpSpPr>
            <p:grpSp>
              <p:nvGrpSpPr>
                <p:cNvPr id="56" name="Group 55"/>
                <p:cNvGrpSpPr/>
                <p:nvPr/>
              </p:nvGrpSpPr>
              <p:grpSpPr>
                <a:xfrm>
                  <a:off x="4864100" y="2552700"/>
                  <a:ext cx="1384300" cy="647700"/>
                  <a:chOff x="4864100" y="2552700"/>
                  <a:chExt cx="1384300" cy="647700"/>
                </a:xfrm>
              </p:grpSpPr>
              <p:grpSp>
                <p:nvGrpSpPr>
                  <p:cNvPr id="62" name="Group 61"/>
                  <p:cNvGrpSpPr/>
                  <p:nvPr/>
                </p:nvGrpSpPr>
                <p:grpSpPr>
                  <a:xfrm>
                    <a:off x="4876800" y="2552700"/>
                    <a:ext cx="1371600" cy="495429"/>
                    <a:chOff x="4876800" y="2552700"/>
                    <a:chExt cx="1371600" cy="495429"/>
                  </a:xfrm>
                </p:grpSpPr>
                <p:sp>
                  <p:nvSpPr>
                    <p:cNvPr id="68" name="Arc 6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9" name="Arc 6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0" name="Arc 6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71" name="Arc 7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nvGrpSpPr>
                  <p:cNvPr id="63" name="Group 62"/>
                  <p:cNvGrpSpPr/>
                  <p:nvPr/>
                </p:nvGrpSpPr>
                <p:grpSpPr>
                  <a:xfrm>
                    <a:off x="4864100" y="2704971"/>
                    <a:ext cx="1371600" cy="495429"/>
                    <a:chOff x="4876800" y="2552700"/>
                    <a:chExt cx="1371600" cy="495429"/>
                  </a:xfrm>
                </p:grpSpPr>
                <p:sp>
                  <p:nvSpPr>
                    <p:cNvPr id="64" name="Arc 63"/>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5" name="Arc 64"/>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6" name="Arc 65"/>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7" name="Arc 66"/>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nvGrpSpPr>
                <p:cNvPr id="57" name="Group 56"/>
                <p:cNvGrpSpPr/>
                <p:nvPr/>
              </p:nvGrpSpPr>
              <p:grpSpPr>
                <a:xfrm>
                  <a:off x="4851400" y="2857371"/>
                  <a:ext cx="1371600" cy="495429"/>
                  <a:chOff x="4876800" y="2552700"/>
                  <a:chExt cx="1371600" cy="495429"/>
                </a:xfrm>
              </p:grpSpPr>
              <p:sp>
                <p:nvSpPr>
                  <p:cNvPr id="58" name="Arc 57"/>
                  <p:cNvSpPr/>
                  <p:nvPr/>
                </p:nvSpPr>
                <p:spPr bwMode="auto">
                  <a:xfrm>
                    <a:off x="4889500" y="2552700"/>
                    <a:ext cx="1358900" cy="495429"/>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59" name="Arc 58"/>
                  <p:cNvSpPr/>
                  <p:nvPr/>
                </p:nvSpPr>
                <p:spPr bwMode="auto">
                  <a:xfrm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0" name="Arc 59"/>
                  <p:cNvSpPr/>
                  <p:nvPr/>
                </p:nvSpPr>
                <p:spPr bwMode="auto">
                  <a:xfrm flipH="1" flipV="1">
                    <a:off x="4876800" y="2636984"/>
                    <a:ext cx="1371600" cy="3048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sp>
                <p:nvSpPr>
                  <p:cNvPr id="61" name="Arc 60"/>
                  <p:cNvSpPr/>
                  <p:nvPr/>
                </p:nvSpPr>
                <p:spPr bwMode="auto">
                  <a:xfrm flipH="1">
                    <a:off x="4876800" y="2705100"/>
                    <a:ext cx="1371600" cy="152400"/>
                  </a:xfrm>
                  <a:prstGeom prst="arc">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chemeClr val="tx1"/>
                        </a:solidFill>
                      </a:ln>
                      <a:noFill/>
                      <a:effectLst/>
                      <a:latin typeface="Arial" charset="0"/>
                      <a:ea typeface="ヒラギノ角ゴ Pro W3" pitchFamily="16" charset="-128"/>
                    </a:endParaRPr>
                  </a:p>
                </p:txBody>
              </p:sp>
            </p:grpSp>
          </p:grpSp>
        </p:grpSp>
        <p:sp>
          <p:nvSpPr>
            <p:cNvPr id="76" name="TextBox 75"/>
            <p:cNvSpPr txBox="1"/>
            <p:nvPr/>
          </p:nvSpPr>
          <p:spPr>
            <a:xfrm>
              <a:off x="3065523" y="2057400"/>
              <a:ext cx="351378" cy="369332"/>
            </a:xfrm>
            <a:prstGeom prst="rect">
              <a:avLst/>
            </a:prstGeom>
            <a:noFill/>
          </p:spPr>
          <p:txBody>
            <a:bodyPr wrap="none" rtlCol="0">
              <a:spAutoFit/>
            </a:bodyPr>
            <a:lstStyle/>
            <a:p>
              <a:r>
                <a:rPr lang="en-US" dirty="0" smtClean="0"/>
                <a:t>R</a:t>
              </a:r>
              <a:endParaRPr lang="en-US" dirty="0"/>
            </a:p>
          </p:txBody>
        </p:sp>
        <p:sp>
          <p:nvSpPr>
            <p:cNvPr id="77" name="TextBox 76"/>
            <p:cNvSpPr txBox="1"/>
            <p:nvPr/>
          </p:nvSpPr>
          <p:spPr>
            <a:xfrm>
              <a:off x="3200841" y="3152192"/>
              <a:ext cx="304478" cy="369332"/>
            </a:xfrm>
            <a:prstGeom prst="rect">
              <a:avLst/>
            </a:prstGeom>
            <a:noFill/>
          </p:spPr>
          <p:txBody>
            <a:bodyPr wrap="none" rtlCol="0">
              <a:spAutoFit/>
            </a:bodyPr>
            <a:lstStyle/>
            <a:p>
              <a:r>
                <a:rPr lang="en-US" dirty="0"/>
                <a:t>L</a:t>
              </a:r>
            </a:p>
          </p:txBody>
        </p:sp>
        <p:sp>
          <p:nvSpPr>
            <p:cNvPr id="78" name="TextBox 77"/>
            <p:cNvSpPr txBox="1"/>
            <p:nvPr/>
          </p:nvSpPr>
          <p:spPr>
            <a:xfrm>
              <a:off x="1729311" y="2942584"/>
              <a:ext cx="437039" cy="369332"/>
            </a:xfrm>
            <a:prstGeom prst="rect">
              <a:avLst/>
            </a:prstGeom>
            <a:noFill/>
          </p:spPr>
          <p:txBody>
            <a:bodyPr wrap="none" rtlCol="0">
              <a:spAutoFit/>
            </a:bodyPr>
            <a:lstStyle/>
            <a:p>
              <a:r>
                <a:rPr lang="en-US" dirty="0" smtClean="0"/>
                <a:t>V</a:t>
              </a:r>
              <a:r>
                <a:rPr lang="en-US" baseline="-25000" dirty="0" smtClean="0"/>
                <a:t>0</a:t>
              </a:r>
              <a:endParaRPr lang="en-US" baseline="-25000" dirty="0"/>
            </a:p>
          </p:txBody>
        </p:sp>
      </p:grpSp>
      <p:sp>
        <p:nvSpPr>
          <p:cNvPr id="80" name="TextBox 79"/>
          <p:cNvSpPr txBox="1"/>
          <p:nvPr/>
        </p:nvSpPr>
        <p:spPr>
          <a:xfrm>
            <a:off x="457200" y="50800"/>
            <a:ext cx="5590516" cy="2554545"/>
          </a:xfrm>
          <a:prstGeom prst="rect">
            <a:avLst/>
          </a:prstGeom>
          <a:noFill/>
        </p:spPr>
        <p:txBody>
          <a:bodyPr wrap="square" rtlCol="0">
            <a:spAutoFit/>
          </a:bodyPr>
          <a:lstStyle/>
          <a:p>
            <a:r>
              <a:rPr lang="en-US" sz="2800" dirty="0" smtClean="0"/>
              <a:t>The switch is closed at t=0. </a:t>
            </a:r>
          </a:p>
          <a:p>
            <a:r>
              <a:rPr lang="en-US" sz="2800" dirty="0" smtClean="0">
                <a:solidFill>
                  <a:srgbClr val="0000FF"/>
                </a:solidFill>
              </a:rPr>
              <a:t>What can you say about the magnitude of ΔV(across the inductor) at (t=0</a:t>
            </a:r>
            <a:r>
              <a:rPr lang="en-US" sz="2800" baseline="30000" dirty="0" smtClean="0">
                <a:solidFill>
                  <a:srgbClr val="0000FF"/>
                </a:solidFill>
              </a:rPr>
              <a:t>+</a:t>
            </a:r>
            <a:r>
              <a:rPr lang="en-US" sz="2800" dirty="0" smtClean="0">
                <a:solidFill>
                  <a:srgbClr val="0000FF"/>
                </a:solidFill>
              </a:rPr>
              <a:t>)?</a:t>
            </a:r>
          </a:p>
          <a:p>
            <a:r>
              <a:rPr lang="en-US" sz="2400" dirty="0"/>
              <a:t/>
            </a:r>
            <a:br>
              <a:rPr lang="en-US" sz="2400" dirty="0"/>
            </a:br>
            <a:endParaRPr lang="en-US" sz="2400" dirty="0"/>
          </a:p>
        </p:txBody>
      </p:sp>
      <p:sp>
        <p:nvSpPr>
          <p:cNvPr id="105" name="TextBox 104"/>
          <p:cNvSpPr txBox="1"/>
          <p:nvPr/>
        </p:nvSpPr>
        <p:spPr>
          <a:xfrm>
            <a:off x="7648263" y="1243568"/>
            <a:ext cx="248799" cy="369332"/>
          </a:xfrm>
          <a:prstGeom prst="rect">
            <a:avLst/>
          </a:prstGeom>
          <a:noFill/>
        </p:spPr>
        <p:txBody>
          <a:bodyPr wrap="none" rtlCol="0">
            <a:spAutoFit/>
          </a:bodyPr>
          <a:lstStyle/>
          <a:p>
            <a:r>
              <a:rPr lang="en-US" dirty="0" smtClean="0"/>
              <a:t>I</a:t>
            </a:r>
            <a:endParaRPr lang="en-US" dirty="0"/>
          </a:p>
        </p:txBody>
      </p:sp>
      <p:cxnSp>
        <p:nvCxnSpPr>
          <p:cNvPr id="107" name="Straight Arrow Connector 106"/>
          <p:cNvCxnSpPr/>
          <p:nvPr/>
        </p:nvCxnSpPr>
        <p:spPr bwMode="auto">
          <a:xfrm>
            <a:off x="7554821" y="1218503"/>
            <a:ext cx="4521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 name="TextBox 2"/>
          <p:cNvSpPr txBox="1"/>
          <p:nvPr/>
        </p:nvSpPr>
        <p:spPr>
          <a:xfrm>
            <a:off x="457200" y="1899428"/>
            <a:ext cx="2916183" cy="2092881"/>
          </a:xfrm>
          <a:prstGeom prst="rect">
            <a:avLst/>
          </a:prstGeom>
          <a:noFill/>
        </p:spPr>
        <p:txBody>
          <a:bodyPr wrap="none" rtlCol="0">
            <a:spAutoFit/>
          </a:bodyPr>
          <a:lstStyle/>
          <a:p>
            <a:pPr marL="342900" indent="-342900">
              <a:buAutoNum type="alphaUcParenR"/>
            </a:pPr>
            <a:r>
              <a:rPr lang="en-US" sz="2600" dirty="0" smtClean="0"/>
              <a:t>Zero</a:t>
            </a:r>
          </a:p>
          <a:p>
            <a:pPr marL="342900" indent="-342900">
              <a:buAutoNum type="alphaUcParenR"/>
            </a:pPr>
            <a:r>
              <a:rPr lang="en-US" sz="2600" dirty="0" smtClean="0"/>
              <a:t>V</a:t>
            </a:r>
            <a:r>
              <a:rPr lang="en-US" sz="2600" baseline="-25000" dirty="0" smtClean="0"/>
              <a:t>0</a:t>
            </a:r>
            <a:endParaRPr lang="en-US" sz="2600" dirty="0" smtClean="0"/>
          </a:p>
          <a:p>
            <a:pPr marL="342900" indent="-342900">
              <a:buAutoNum type="alphaUcParenR"/>
            </a:pPr>
            <a:r>
              <a:rPr lang="en-US" sz="2600" dirty="0"/>
              <a:t> </a:t>
            </a:r>
            <a:r>
              <a:rPr lang="en-US" sz="2600" dirty="0" smtClean="0"/>
              <a:t>L</a:t>
            </a:r>
          </a:p>
          <a:p>
            <a:pPr marL="342900" indent="-342900">
              <a:buAutoNum type="alphaUcParenR"/>
            </a:pPr>
            <a:r>
              <a:rPr lang="en-US" sz="2600" dirty="0" smtClean="0"/>
              <a:t>Something else!</a:t>
            </a:r>
          </a:p>
          <a:p>
            <a:pPr marL="342900" indent="-342900">
              <a:buAutoNum type="alphaUcParenR"/>
            </a:pPr>
            <a:r>
              <a:rPr lang="en-US" sz="2600" dirty="0" smtClean="0"/>
              <a:t>???</a:t>
            </a:r>
            <a:endParaRPr lang="en-US" sz="2600" dirty="0"/>
          </a:p>
        </p:txBody>
      </p:sp>
      <p:sp>
        <p:nvSpPr>
          <p:cNvPr id="73"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AC6</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851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57500"/>
            <a:ext cx="8445500" cy="1752600"/>
          </a:xfrm>
        </p:spPr>
        <p:txBody>
          <a:bodyPr>
            <a:normAutofit fontScale="70000" lnSpcReduction="20000"/>
          </a:bodyPr>
          <a:lstStyle/>
          <a:p>
            <a:pPr marL="457200" indent="-457200" algn="l">
              <a:buAutoNum type="alphaUcParenR"/>
            </a:pPr>
            <a:r>
              <a:rPr lang="en-US" dirty="0" smtClean="0">
                <a:solidFill>
                  <a:schemeClr val="tx1"/>
                </a:solidFill>
              </a:rPr>
              <a:t>a=</a:t>
            </a:r>
            <a:r>
              <a:rPr lang="en-US" dirty="0" err="1" smtClean="0">
                <a:solidFill>
                  <a:schemeClr val="tx1"/>
                </a:solidFill>
              </a:rPr>
              <a:t>Acosφ</a:t>
            </a:r>
            <a:endParaRPr lang="en-US" dirty="0" smtClean="0">
              <a:solidFill>
                <a:schemeClr val="tx1"/>
              </a:solidFill>
            </a:endParaRPr>
          </a:p>
          <a:p>
            <a:pPr marL="457200" indent="-457200" algn="l">
              <a:buFontTx/>
              <a:buAutoNum type="alphaUcParenR"/>
            </a:pPr>
            <a:r>
              <a:rPr lang="en-US" dirty="0">
                <a:solidFill>
                  <a:schemeClr val="tx1"/>
                </a:solidFill>
              </a:rPr>
              <a:t>a</a:t>
            </a:r>
            <a:r>
              <a:rPr lang="en-US" dirty="0" smtClean="0">
                <a:solidFill>
                  <a:schemeClr val="tx1"/>
                </a:solidFill>
              </a:rPr>
              <a:t>=</a:t>
            </a:r>
            <a:r>
              <a:rPr lang="en-US" dirty="0" err="1" smtClean="0">
                <a:solidFill>
                  <a:schemeClr val="tx1"/>
                </a:solidFill>
              </a:rPr>
              <a:t>Asin</a:t>
            </a:r>
            <a:r>
              <a:rPr lang="en-US" dirty="0" err="1">
                <a:solidFill>
                  <a:schemeClr val="tx1"/>
                </a:solidFill>
              </a:rPr>
              <a:t>φ</a:t>
            </a:r>
            <a:endParaRPr lang="en-US" dirty="0">
              <a:solidFill>
                <a:schemeClr val="tx1"/>
              </a:solidFill>
            </a:endParaRPr>
          </a:p>
          <a:p>
            <a:pPr marL="457200" indent="-457200" algn="l">
              <a:buAutoNum type="alphaUcParenR"/>
            </a:pPr>
            <a:r>
              <a:rPr lang="en-US" dirty="0" smtClean="0">
                <a:solidFill>
                  <a:schemeClr val="tx1"/>
                </a:solidFill>
              </a:rPr>
              <a:t>I can do this, but it’s more complicated than either of the above!</a:t>
            </a:r>
          </a:p>
          <a:p>
            <a:pPr marL="457200" indent="-457200" algn="l">
              <a:buAutoNum type="alphaUcParenR"/>
            </a:pPr>
            <a:r>
              <a:rPr lang="en-US" dirty="0" smtClean="0">
                <a:solidFill>
                  <a:schemeClr val="tx1"/>
                </a:solidFill>
              </a:rPr>
              <a:t>I’m not sure at the moment how to do this. </a:t>
            </a:r>
          </a:p>
          <a:p>
            <a:pPr marL="457200" indent="-457200" algn="l">
              <a:buAutoNum type="alphaUcParenR"/>
            </a:pPr>
            <a:r>
              <a:rPr lang="en-US" dirty="0" smtClean="0">
                <a:solidFill>
                  <a:schemeClr val="tx1"/>
                </a:solidFill>
              </a:rPr>
              <a:t>It’s a trick, these two forms are not equivalent! </a:t>
            </a:r>
            <a:endParaRPr lang="en-US" dirty="0">
              <a:solidFill>
                <a:schemeClr val="tx1"/>
              </a:solidFill>
            </a:endParaRPr>
          </a:p>
        </p:txBody>
      </p:sp>
      <p:sp>
        <p:nvSpPr>
          <p:cNvPr id="4" name="TextBox 3"/>
          <p:cNvSpPr txBox="1"/>
          <p:nvPr/>
        </p:nvSpPr>
        <p:spPr>
          <a:xfrm>
            <a:off x="279400" y="318869"/>
            <a:ext cx="8864600" cy="2308324"/>
          </a:xfrm>
          <a:prstGeom prst="rect">
            <a:avLst/>
          </a:prstGeom>
          <a:noFill/>
        </p:spPr>
        <p:txBody>
          <a:bodyPr wrap="square" rtlCol="0">
            <a:spAutoFit/>
          </a:bodyPr>
          <a:lstStyle/>
          <a:p>
            <a:r>
              <a:rPr lang="en-US" sz="2400" dirty="0" smtClean="0"/>
              <a:t>The solution to an ODE is</a:t>
            </a:r>
          </a:p>
          <a:p>
            <a:r>
              <a:rPr lang="en-US" sz="2400" dirty="0" smtClean="0"/>
              <a:t>I(t) = a </a:t>
            </a:r>
            <a:r>
              <a:rPr lang="en-US" sz="2400" dirty="0" err="1" smtClean="0"/>
              <a:t>cos</a:t>
            </a:r>
            <a:r>
              <a:rPr lang="en-US" sz="2400" dirty="0" smtClean="0"/>
              <a:t>(</a:t>
            </a:r>
            <a:r>
              <a:rPr lang="en-US" sz="2400" dirty="0" err="1" smtClean="0"/>
              <a:t>ωt</a:t>
            </a:r>
            <a:r>
              <a:rPr lang="en-US" sz="2400" dirty="0" smtClean="0"/>
              <a:t>) + </a:t>
            </a:r>
            <a:r>
              <a:rPr lang="en-US" sz="2400" dirty="0" err="1" smtClean="0"/>
              <a:t>bsin</a:t>
            </a:r>
            <a:r>
              <a:rPr lang="en-US" sz="2400" dirty="0" smtClean="0"/>
              <a:t>(</a:t>
            </a:r>
            <a:r>
              <a:rPr lang="en-US" sz="2400" dirty="0" err="1" smtClean="0"/>
              <a:t>ωt</a:t>
            </a:r>
            <a:r>
              <a:rPr lang="en-US" sz="2400" dirty="0" smtClean="0"/>
              <a:t>),  </a:t>
            </a:r>
          </a:p>
          <a:p>
            <a:r>
              <a:rPr lang="en-US" sz="2400" dirty="0"/>
              <a:t>(</a:t>
            </a:r>
            <a:r>
              <a:rPr lang="en-US" sz="2400" dirty="0" smtClean="0"/>
              <a:t>with a and b still undetermined constants)  Or equivalently,  </a:t>
            </a:r>
          </a:p>
          <a:p>
            <a:r>
              <a:rPr lang="en-US" sz="2400" dirty="0" smtClean="0"/>
              <a:t>I(t) = A </a:t>
            </a:r>
            <a:r>
              <a:rPr lang="en-US" sz="2400" dirty="0" err="1" smtClean="0"/>
              <a:t>cos</a:t>
            </a:r>
            <a:r>
              <a:rPr lang="en-US" sz="2400" dirty="0" smtClean="0"/>
              <a:t>(</a:t>
            </a:r>
            <a:r>
              <a:rPr lang="en-US" sz="2400" dirty="0" err="1" smtClean="0"/>
              <a:t>ωt+φ</a:t>
            </a:r>
            <a:r>
              <a:rPr lang="en-US" sz="2400" dirty="0" smtClean="0"/>
              <a:t>)  </a:t>
            </a:r>
          </a:p>
          <a:p>
            <a:r>
              <a:rPr lang="en-US" sz="2400" dirty="0"/>
              <a:t>(with </a:t>
            </a:r>
            <a:r>
              <a:rPr lang="en-US" sz="2400" dirty="0" smtClean="0"/>
              <a:t>A </a:t>
            </a:r>
            <a:r>
              <a:rPr lang="en-US" sz="2400" dirty="0"/>
              <a:t>and </a:t>
            </a:r>
            <a:r>
              <a:rPr lang="en-US" sz="2400" dirty="0" err="1"/>
              <a:t>φ</a:t>
            </a:r>
            <a:r>
              <a:rPr lang="en-US" sz="2400" dirty="0" smtClean="0"/>
              <a:t> </a:t>
            </a:r>
            <a:r>
              <a:rPr lang="en-US" sz="2400" dirty="0"/>
              <a:t>still undetermined constants) </a:t>
            </a:r>
            <a:endParaRPr lang="en-US" sz="2400" dirty="0" smtClean="0"/>
          </a:p>
          <a:p>
            <a:r>
              <a:rPr lang="en-US" sz="2400" dirty="0" smtClean="0"/>
              <a:t>Which expression connects the constants in these two forms?  </a:t>
            </a:r>
            <a:endParaRPr lang="en-US" sz="2400" dirty="0"/>
          </a:p>
        </p:txBody>
      </p:sp>
      <p:sp>
        <p:nvSpPr>
          <p:cNvPr id="5"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AC7</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254672"/>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57500"/>
            <a:ext cx="8445500" cy="1752600"/>
          </a:xfrm>
        </p:spPr>
        <p:txBody>
          <a:bodyPr>
            <a:normAutofit fontScale="92500"/>
          </a:bodyPr>
          <a:lstStyle/>
          <a:p>
            <a:pPr marL="457200" indent="-457200" algn="l">
              <a:buAutoNum type="alphaUcParenR"/>
            </a:pPr>
            <a:r>
              <a:rPr lang="en-US" sz="2400" dirty="0" smtClean="0">
                <a:solidFill>
                  <a:schemeClr val="tx1"/>
                </a:solidFill>
              </a:rPr>
              <a:t>A=a</a:t>
            </a:r>
            <a:r>
              <a:rPr lang="en-US" sz="2400" baseline="30000" dirty="0" smtClean="0">
                <a:solidFill>
                  <a:schemeClr val="tx1"/>
                </a:solidFill>
              </a:rPr>
              <a:t>2</a:t>
            </a:r>
            <a:r>
              <a:rPr lang="en-US" sz="2400" dirty="0" smtClean="0">
                <a:solidFill>
                  <a:schemeClr val="tx1"/>
                </a:solidFill>
              </a:rPr>
              <a:t>+b</a:t>
            </a:r>
            <a:r>
              <a:rPr lang="en-US" sz="2400" baseline="30000" dirty="0" smtClean="0">
                <a:solidFill>
                  <a:schemeClr val="tx1"/>
                </a:solidFill>
              </a:rPr>
              <a:t>2</a:t>
            </a:r>
          </a:p>
          <a:p>
            <a:pPr marL="457200" indent="-457200" algn="l">
              <a:buFontTx/>
              <a:buAutoNum type="alphaUcParenR"/>
            </a:pPr>
            <a:r>
              <a:rPr lang="en-US" sz="2400" dirty="0" smtClean="0">
                <a:solidFill>
                  <a:schemeClr val="tx1"/>
                </a:solidFill>
              </a:rPr>
              <a:t>A=</a:t>
            </a:r>
            <a:r>
              <a:rPr lang="en-US" sz="2400" dirty="0" err="1" smtClean="0">
                <a:solidFill>
                  <a:schemeClr val="tx1"/>
                </a:solidFill>
              </a:rPr>
              <a:t>Sqrt</a:t>
            </a:r>
            <a:r>
              <a:rPr lang="en-US" sz="2400" dirty="0" smtClean="0">
                <a:solidFill>
                  <a:schemeClr val="tx1"/>
                </a:solidFill>
              </a:rPr>
              <a:t>[</a:t>
            </a:r>
            <a:r>
              <a:rPr lang="en-US" sz="2400" dirty="0">
                <a:solidFill>
                  <a:schemeClr val="tx1"/>
                </a:solidFill>
              </a:rPr>
              <a:t>a</a:t>
            </a:r>
            <a:r>
              <a:rPr lang="en-US" sz="2400" baseline="30000" dirty="0">
                <a:solidFill>
                  <a:schemeClr val="tx1"/>
                </a:solidFill>
              </a:rPr>
              <a:t>2</a:t>
            </a:r>
            <a:r>
              <a:rPr lang="en-US" sz="2400" dirty="0">
                <a:solidFill>
                  <a:schemeClr val="tx1"/>
                </a:solidFill>
              </a:rPr>
              <a:t>+</a:t>
            </a:r>
            <a:r>
              <a:rPr lang="en-US" sz="2400" dirty="0" smtClean="0">
                <a:solidFill>
                  <a:schemeClr val="tx1"/>
                </a:solidFill>
              </a:rPr>
              <a:t>b</a:t>
            </a:r>
            <a:r>
              <a:rPr lang="en-US" sz="2400" baseline="30000" dirty="0" smtClean="0">
                <a:solidFill>
                  <a:schemeClr val="tx1"/>
                </a:solidFill>
              </a:rPr>
              <a:t>2</a:t>
            </a:r>
            <a:r>
              <a:rPr lang="en-US" sz="2400" dirty="0" smtClean="0">
                <a:solidFill>
                  <a:schemeClr val="tx1"/>
                </a:solidFill>
              </a:rPr>
              <a:t>]</a:t>
            </a:r>
            <a:endParaRPr lang="en-US" sz="2400" dirty="0">
              <a:solidFill>
                <a:schemeClr val="tx1"/>
              </a:solidFill>
            </a:endParaRPr>
          </a:p>
          <a:p>
            <a:pPr marL="457200" indent="-457200" algn="l">
              <a:buAutoNum type="alphaUcParenR"/>
            </a:pPr>
            <a:r>
              <a:rPr lang="en-US" sz="2400" dirty="0" smtClean="0">
                <a:solidFill>
                  <a:schemeClr val="tx1"/>
                </a:solidFill>
              </a:rPr>
              <a:t>I can do this, but it’s more complicated than either of the above!</a:t>
            </a:r>
          </a:p>
          <a:p>
            <a:pPr marL="457200" indent="-457200" algn="l">
              <a:buAutoNum type="alphaUcParenR"/>
            </a:pPr>
            <a:r>
              <a:rPr lang="en-US" sz="2400" dirty="0" smtClean="0">
                <a:solidFill>
                  <a:schemeClr val="tx1"/>
                </a:solidFill>
              </a:rPr>
              <a:t>I’m not sure at the moment how to do this. </a:t>
            </a:r>
            <a:endParaRPr lang="en-US" sz="2400" dirty="0">
              <a:solidFill>
                <a:schemeClr val="tx1"/>
              </a:solidFill>
            </a:endParaRPr>
          </a:p>
        </p:txBody>
      </p:sp>
      <p:sp>
        <p:nvSpPr>
          <p:cNvPr id="4" name="TextBox 3"/>
          <p:cNvSpPr txBox="1"/>
          <p:nvPr/>
        </p:nvSpPr>
        <p:spPr>
          <a:xfrm>
            <a:off x="279400" y="318869"/>
            <a:ext cx="8864600" cy="2308324"/>
          </a:xfrm>
          <a:prstGeom prst="rect">
            <a:avLst/>
          </a:prstGeom>
          <a:noFill/>
        </p:spPr>
        <p:txBody>
          <a:bodyPr wrap="square" rtlCol="0">
            <a:spAutoFit/>
          </a:bodyPr>
          <a:lstStyle/>
          <a:p>
            <a:r>
              <a:rPr lang="en-US" sz="2400" dirty="0" smtClean="0"/>
              <a:t>The solution to an ODE is</a:t>
            </a:r>
          </a:p>
          <a:p>
            <a:r>
              <a:rPr lang="en-US" sz="2400" dirty="0" smtClean="0"/>
              <a:t>I(t) = a </a:t>
            </a:r>
            <a:r>
              <a:rPr lang="en-US" sz="2400" dirty="0" err="1" smtClean="0"/>
              <a:t>cos</a:t>
            </a:r>
            <a:r>
              <a:rPr lang="en-US" sz="2400" dirty="0" smtClean="0"/>
              <a:t>(</a:t>
            </a:r>
            <a:r>
              <a:rPr lang="en-US" sz="2400" dirty="0" err="1" smtClean="0"/>
              <a:t>ωt</a:t>
            </a:r>
            <a:r>
              <a:rPr lang="en-US" sz="2400" dirty="0" smtClean="0"/>
              <a:t>) + </a:t>
            </a:r>
            <a:r>
              <a:rPr lang="en-US" sz="2400" dirty="0" err="1" smtClean="0"/>
              <a:t>bsin</a:t>
            </a:r>
            <a:r>
              <a:rPr lang="en-US" sz="2400" dirty="0" smtClean="0"/>
              <a:t>(</a:t>
            </a:r>
            <a:r>
              <a:rPr lang="en-US" sz="2400" dirty="0" err="1" smtClean="0"/>
              <a:t>ωt</a:t>
            </a:r>
            <a:r>
              <a:rPr lang="en-US" sz="2400" dirty="0" smtClean="0"/>
              <a:t>),  </a:t>
            </a:r>
          </a:p>
          <a:p>
            <a:r>
              <a:rPr lang="en-US" sz="2400" dirty="0"/>
              <a:t>(</a:t>
            </a:r>
            <a:r>
              <a:rPr lang="en-US" sz="2400" dirty="0" smtClean="0"/>
              <a:t>with a and b still undetermined constants)  Or equivalently,  </a:t>
            </a:r>
          </a:p>
          <a:p>
            <a:r>
              <a:rPr lang="en-US" sz="2400" dirty="0" smtClean="0"/>
              <a:t>I(t) = A </a:t>
            </a:r>
            <a:r>
              <a:rPr lang="en-US" sz="2400" dirty="0" err="1" smtClean="0"/>
              <a:t>cos</a:t>
            </a:r>
            <a:r>
              <a:rPr lang="en-US" sz="2400" dirty="0" smtClean="0"/>
              <a:t>(</a:t>
            </a:r>
            <a:r>
              <a:rPr lang="en-US" sz="2400" dirty="0" err="1" smtClean="0"/>
              <a:t>ωt+φ</a:t>
            </a:r>
            <a:r>
              <a:rPr lang="en-US" sz="2400" dirty="0" smtClean="0"/>
              <a:t>)  </a:t>
            </a:r>
          </a:p>
          <a:p>
            <a:r>
              <a:rPr lang="en-US" sz="2400" dirty="0"/>
              <a:t>(with </a:t>
            </a:r>
            <a:r>
              <a:rPr lang="en-US" sz="2400" dirty="0" smtClean="0"/>
              <a:t>A </a:t>
            </a:r>
            <a:r>
              <a:rPr lang="en-US" sz="2400" dirty="0"/>
              <a:t>and </a:t>
            </a:r>
            <a:r>
              <a:rPr lang="en-US" sz="2400" dirty="0" err="1"/>
              <a:t>φ</a:t>
            </a:r>
            <a:r>
              <a:rPr lang="en-US" sz="2400" dirty="0" smtClean="0"/>
              <a:t> </a:t>
            </a:r>
            <a:r>
              <a:rPr lang="en-US" sz="2400" dirty="0"/>
              <a:t>still undetermined constants) </a:t>
            </a:r>
            <a:endParaRPr lang="en-US" sz="2400" dirty="0" smtClean="0"/>
          </a:p>
          <a:p>
            <a:r>
              <a:rPr lang="en-US" sz="2400" dirty="0" smtClean="0"/>
              <a:t>Which expression connects the constants in these two forms?  </a:t>
            </a:r>
            <a:endParaRPr lang="en-US" sz="2400" dirty="0"/>
          </a:p>
        </p:txBody>
      </p:sp>
      <p:sp>
        <p:nvSpPr>
          <p:cNvPr id="5"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AC8</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23564512"/>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Title 1"/>
          <p:cNvSpPr>
            <a:spLocks noGrp="1"/>
          </p:cNvSpPr>
          <p:nvPr>
            <p:ph type="ctrTitle"/>
          </p:nvPr>
        </p:nvSpPr>
        <p:spPr>
          <a:xfrm>
            <a:off x="304800" y="304800"/>
            <a:ext cx="8534400" cy="2209800"/>
          </a:xfrm>
        </p:spPr>
        <p:txBody>
          <a:bodyPr/>
          <a:lstStyle/>
          <a:p>
            <a:pPr algn="l" eaLnBrk="1" hangingPunct="1"/>
            <a:r>
              <a:rPr lang="en-US" sz="2800" dirty="0">
                <a:solidFill>
                  <a:srgbClr val="0070C0"/>
                </a:solidFill>
                <a:latin typeface="Times New Roman" charset="0"/>
                <a:ea typeface="Times New Roman" charset="0"/>
                <a:cs typeface="Times New Roman" charset="0"/>
              </a:rPr>
              <a:t>The complex exponential</a:t>
            </a:r>
            <a:r>
              <a:rPr lang="en-US" sz="2800" dirty="0">
                <a:latin typeface="Times New Roman" charset="0"/>
                <a:ea typeface="Times New Roman" charset="0"/>
                <a:cs typeface="Times New Roman" charset="0"/>
              </a:rPr>
              <a:t>: </a:t>
            </a:r>
            <a:br>
              <a:rPr lang="en-US" sz="2800" dirty="0">
                <a:latin typeface="Times New Roman" charset="0"/>
                <a:ea typeface="Times New Roman" charset="0"/>
                <a:cs typeface="Times New Roman" charset="0"/>
              </a:rPr>
            </a:br>
            <a:r>
              <a:rPr lang="en-US" sz="2800" dirty="0">
                <a:latin typeface="Times New Roman" charset="0"/>
                <a:ea typeface="Times New Roman" charset="0"/>
                <a:cs typeface="Times New Roman" charset="0"/>
              </a:rPr>
              <a:t>is useful in calculating properties of many time-dependent equations. According to Euler, we can also write this function as:</a:t>
            </a:r>
          </a:p>
        </p:txBody>
      </p:sp>
      <p:sp>
        <p:nvSpPr>
          <p:cNvPr id="3" name="Subtitle 2"/>
          <p:cNvSpPr>
            <a:spLocks noGrp="1"/>
          </p:cNvSpPr>
          <p:nvPr>
            <p:ph type="subTitle" idx="1"/>
          </p:nvPr>
        </p:nvSpPr>
        <p:spPr>
          <a:xfrm>
            <a:off x="431800" y="2347913"/>
            <a:ext cx="6324600" cy="3352800"/>
          </a:xfrm>
        </p:spPr>
        <p:txBody>
          <a:bodyPr>
            <a:normAutofit/>
          </a:bodyPr>
          <a:lstStyle/>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 </a:t>
            </a:r>
            <a:r>
              <a:rPr lang="en-US" sz="2800" dirty="0" err="1" smtClean="0">
                <a:solidFill>
                  <a:schemeClr val="tx1"/>
                </a:solidFill>
                <a:latin typeface="Times New Roman" charset="0"/>
                <a:ea typeface="Times New Roman" charset="0"/>
                <a:cs typeface="Times New Roman" charset="0"/>
              </a:rPr>
              <a:t>cos</a:t>
            </a:r>
            <a:r>
              <a:rPr lang="en-US" sz="2800" dirty="0" smtClean="0">
                <a:solidFill>
                  <a:schemeClr val="tx1"/>
                </a:solidFill>
                <a:latin typeface="Times New Roman" charset="0"/>
                <a:ea typeface="Times New Roman" charset="0"/>
                <a:cs typeface="Times New Roman" charset="0"/>
              </a:rPr>
              <a:t>(</a:t>
            </a:r>
            <a:r>
              <a:rPr lang="en-US" sz="2800" dirty="0" err="1" smtClean="0">
                <a:solidFill>
                  <a:schemeClr val="tx1"/>
                </a:solidFill>
                <a:latin typeface="Times New Roman" charset="0"/>
                <a:ea typeface="Times New Roman" charset="0"/>
                <a:cs typeface="Times New Roman" charset="0"/>
              </a:rPr>
              <a:t>i</a:t>
            </a:r>
            <a:r>
              <a:rPr lang="en-US" sz="2800" dirty="0" smtClean="0">
                <a:solidFill>
                  <a:schemeClr val="tx1"/>
                </a:solidFill>
                <a:latin typeface="Times New Roman" charset="0"/>
                <a:ea typeface="Times New Roman" charset="0"/>
                <a:cs typeface="Times New Roman" charset="0"/>
              </a:rPr>
              <a:t> </a:t>
            </a:r>
            <a:r>
              <a:rPr lang="en-US" sz="2800" dirty="0" err="1" smtClean="0">
                <a:solidFill>
                  <a:schemeClr val="tx1"/>
                </a:solidFill>
                <a:latin typeface="Times New Roman" charset="0"/>
                <a:ea typeface="Times New Roman" charset="0"/>
                <a:cs typeface="Times New Roman" charset="0"/>
              </a:rPr>
              <a:t>ω</a:t>
            </a:r>
            <a:r>
              <a:rPr lang="en-US" sz="2800" dirty="0" smtClean="0">
                <a:solidFill>
                  <a:schemeClr val="tx1"/>
                </a:solidFill>
                <a:latin typeface="Times New Roman" charset="0"/>
                <a:ea typeface="Times New Roman" charset="0"/>
                <a:cs typeface="Times New Roman" charset="0"/>
              </a:rPr>
              <a:t> t) + sin</a:t>
            </a:r>
            <a:r>
              <a:rPr lang="en-US" sz="2800" dirty="0">
                <a:solidFill>
                  <a:schemeClr val="tx1"/>
                </a:solidFill>
                <a:latin typeface="Times New Roman" charset="0"/>
                <a:ea typeface="Times New Roman" charset="0"/>
                <a:cs typeface="Times New Roman" charset="0"/>
              </a:rPr>
              <a:t>(</a:t>
            </a:r>
            <a:r>
              <a:rPr lang="en-US" sz="2800" dirty="0" err="1">
                <a:solidFill>
                  <a:schemeClr val="tx1"/>
                </a:solidFill>
                <a:latin typeface="Times New Roman" charset="0"/>
                <a:ea typeface="Times New Roman" charset="0"/>
                <a:cs typeface="Times New Roman" charset="0"/>
              </a:rPr>
              <a:t>i</a:t>
            </a:r>
            <a:r>
              <a:rPr lang="en-US" sz="2800" dirty="0">
                <a:solidFill>
                  <a:schemeClr val="tx1"/>
                </a:solidFill>
                <a:latin typeface="Times New Roman" charset="0"/>
                <a:ea typeface="Times New Roman" charset="0"/>
                <a:cs typeface="Times New Roman" charset="0"/>
              </a:rPr>
              <a:t> </a:t>
            </a:r>
            <a:r>
              <a:rPr lang="en-US" sz="2800" dirty="0" err="1">
                <a:solidFill>
                  <a:schemeClr val="tx1"/>
                </a:solidFill>
                <a:latin typeface="Times New Roman" charset="0"/>
                <a:ea typeface="Times New Roman" charset="0"/>
                <a:cs typeface="Times New Roman" charset="0"/>
              </a:rPr>
              <a:t>ω</a:t>
            </a:r>
            <a:r>
              <a:rPr lang="en-US" sz="2800" dirty="0">
                <a:solidFill>
                  <a:schemeClr val="tx1"/>
                </a:solidFill>
                <a:latin typeface="Times New Roman" charset="0"/>
                <a:ea typeface="Times New Roman" charset="0"/>
                <a:cs typeface="Times New Roman" charset="0"/>
              </a:rPr>
              <a:t> t) </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 sin(</a:t>
            </a:r>
            <a:r>
              <a:rPr lang="en-US" sz="2800" dirty="0" err="1" smtClean="0">
                <a:solidFill>
                  <a:schemeClr val="tx1"/>
                </a:solidFill>
                <a:latin typeface="Times New Roman" charset="0"/>
                <a:ea typeface="Times New Roman" charset="0"/>
                <a:cs typeface="Times New Roman" charset="0"/>
              </a:rPr>
              <a:t>ω</a:t>
            </a:r>
            <a:r>
              <a:rPr lang="en-US" sz="2800" dirty="0" smtClean="0">
                <a:solidFill>
                  <a:schemeClr val="tx1"/>
                </a:solidFill>
                <a:latin typeface="Times New Roman" charset="0"/>
                <a:ea typeface="Times New Roman" charset="0"/>
                <a:cs typeface="Times New Roman" charset="0"/>
              </a:rPr>
              <a:t> </a:t>
            </a:r>
            <a:r>
              <a:rPr lang="en-US" sz="2800" dirty="0">
                <a:solidFill>
                  <a:schemeClr val="tx1"/>
                </a:solidFill>
                <a:latin typeface="Times New Roman" charset="0"/>
                <a:ea typeface="Times New Roman" charset="0"/>
                <a:cs typeface="Times New Roman" charset="0"/>
              </a:rPr>
              <a:t>t) + i</a:t>
            </a:r>
            <a:r>
              <a:rPr lang="en-US" sz="2800" dirty="0" smtClean="0">
                <a:solidFill>
                  <a:schemeClr val="tx1"/>
                </a:solidFill>
                <a:latin typeface="Times New Roman" charset="0"/>
                <a:ea typeface="Times New Roman" charset="0"/>
                <a:cs typeface="Times New Roman" charset="0"/>
              </a:rPr>
              <a:t> </a:t>
            </a:r>
            <a:r>
              <a:rPr lang="en-US" sz="2800" dirty="0" err="1" smtClean="0">
                <a:solidFill>
                  <a:schemeClr val="tx1"/>
                </a:solidFill>
                <a:latin typeface="Times New Roman" charset="0"/>
                <a:ea typeface="Times New Roman" charset="0"/>
                <a:cs typeface="Times New Roman" charset="0"/>
              </a:rPr>
              <a:t>cos</a:t>
            </a:r>
            <a:r>
              <a:rPr lang="en-US" sz="2800" dirty="0" smtClean="0">
                <a:solidFill>
                  <a:schemeClr val="tx1"/>
                </a:solidFill>
                <a:latin typeface="Times New Roman" charset="0"/>
                <a:ea typeface="Times New Roman" charset="0"/>
                <a:cs typeface="Times New Roman" charset="0"/>
              </a:rPr>
              <a:t>(</a:t>
            </a:r>
            <a:r>
              <a:rPr lang="en-US" sz="2800" dirty="0" err="1">
                <a:solidFill>
                  <a:schemeClr val="tx1"/>
                </a:solidFill>
                <a:latin typeface="Times New Roman" charset="0"/>
                <a:ea typeface="Times New Roman" charset="0"/>
                <a:cs typeface="Times New Roman" charset="0"/>
              </a:rPr>
              <a:t>ω</a:t>
            </a:r>
            <a:r>
              <a:rPr lang="en-US" sz="2800" dirty="0">
                <a:solidFill>
                  <a:schemeClr val="tx1"/>
                </a:solidFill>
                <a:latin typeface="Times New Roman" charset="0"/>
                <a:ea typeface="Times New Roman" charset="0"/>
                <a:cs typeface="Times New Roman" charset="0"/>
              </a:rPr>
              <a:t> t</a:t>
            </a:r>
            <a:r>
              <a:rPr lang="en-US" sz="2800" dirty="0" smtClean="0">
                <a:solidFill>
                  <a:schemeClr val="tx1"/>
                </a:solidFill>
                <a:latin typeface="Times New Roman" charset="0"/>
                <a:ea typeface="Times New Roman" charset="0"/>
                <a:cs typeface="Times New Roman" charset="0"/>
              </a:rPr>
              <a:t>)</a:t>
            </a:r>
          </a:p>
          <a:p>
            <a:pPr marL="514350" indent="-514350" algn="l" eaLnBrk="1" hangingPunct="1">
              <a:buFont typeface="Arial" charset="0"/>
              <a:buAutoNum type="alphaUcParenR"/>
            </a:pPr>
            <a:r>
              <a:rPr lang="en-US" sz="2800" dirty="0">
                <a:solidFill>
                  <a:schemeClr val="tx1"/>
                </a:solidFill>
                <a:latin typeface="Times New Roman" charset="0"/>
                <a:ea typeface="Times New Roman" charset="0"/>
                <a:cs typeface="Times New Roman" charset="0"/>
              </a:rPr>
              <a:t> </a:t>
            </a:r>
            <a:r>
              <a:rPr lang="en-US" sz="2800" dirty="0" err="1">
                <a:solidFill>
                  <a:schemeClr val="tx1"/>
                </a:solidFill>
                <a:latin typeface="Times New Roman" charset="0"/>
                <a:ea typeface="Times New Roman" charset="0"/>
                <a:cs typeface="Times New Roman" charset="0"/>
              </a:rPr>
              <a:t>cos</a:t>
            </a:r>
            <a:r>
              <a:rPr lang="en-US" sz="2800" dirty="0">
                <a:solidFill>
                  <a:schemeClr val="tx1"/>
                </a:solidFill>
                <a:latin typeface="Times New Roman" charset="0"/>
                <a:ea typeface="Times New Roman" charset="0"/>
                <a:cs typeface="Times New Roman" charset="0"/>
              </a:rPr>
              <a:t>(</a:t>
            </a:r>
            <a:r>
              <a:rPr lang="en-US" sz="2800" dirty="0" err="1">
                <a:solidFill>
                  <a:schemeClr val="tx1"/>
                </a:solidFill>
                <a:latin typeface="Times New Roman" charset="0"/>
                <a:ea typeface="Times New Roman" charset="0"/>
                <a:cs typeface="Times New Roman" charset="0"/>
              </a:rPr>
              <a:t>ω</a:t>
            </a:r>
            <a:r>
              <a:rPr lang="en-US" sz="2800" dirty="0">
                <a:solidFill>
                  <a:schemeClr val="tx1"/>
                </a:solidFill>
                <a:latin typeface="Times New Roman" charset="0"/>
                <a:ea typeface="Times New Roman" charset="0"/>
                <a:cs typeface="Times New Roman" charset="0"/>
              </a:rPr>
              <a:t> t) + </a:t>
            </a:r>
            <a:r>
              <a:rPr lang="en-US" sz="2800" dirty="0" err="1">
                <a:solidFill>
                  <a:schemeClr val="tx1"/>
                </a:solidFill>
                <a:latin typeface="Times New Roman" charset="0"/>
                <a:ea typeface="Times New Roman" charset="0"/>
                <a:cs typeface="Times New Roman" charset="0"/>
              </a:rPr>
              <a:t>i</a:t>
            </a:r>
            <a:r>
              <a:rPr lang="en-US" sz="2800" dirty="0">
                <a:solidFill>
                  <a:schemeClr val="tx1"/>
                </a:solidFill>
                <a:latin typeface="Times New Roman" charset="0"/>
                <a:ea typeface="Times New Roman" charset="0"/>
                <a:cs typeface="Times New Roman" charset="0"/>
              </a:rPr>
              <a:t> sin(</a:t>
            </a:r>
            <a:r>
              <a:rPr lang="en-US" sz="2800" dirty="0" err="1">
                <a:solidFill>
                  <a:schemeClr val="tx1"/>
                </a:solidFill>
                <a:latin typeface="Times New Roman" charset="0"/>
                <a:ea typeface="Times New Roman" charset="0"/>
                <a:cs typeface="Times New Roman" charset="0"/>
              </a:rPr>
              <a:t>ω</a:t>
            </a:r>
            <a:r>
              <a:rPr lang="en-US" sz="2800" dirty="0">
                <a:solidFill>
                  <a:schemeClr val="tx1"/>
                </a:solidFill>
                <a:latin typeface="Times New Roman" charset="0"/>
                <a:ea typeface="Times New Roman" charset="0"/>
                <a:cs typeface="Times New Roman" charset="0"/>
              </a:rPr>
              <a:t> t) </a:t>
            </a:r>
          </a:p>
          <a:p>
            <a:pPr marL="514350" indent="-514350" algn="l" eaLnBrk="1" hangingPunct="1">
              <a:buFont typeface="Arial" charset="0"/>
              <a:buAutoNum type="alphaUcParenR"/>
            </a:pPr>
            <a:r>
              <a:rPr lang="en-US" sz="2800" dirty="0" smtClean="0">
                <a:solidFill>
                  <a:schemeClr val="tx1"/>
                </a:solidFill>
                <a:latin typeface="Times New Roman" charset="0"/>
                <a:ea typeface="Times New Roman" charset="0"/>
                <a:cs typeface="Times New Roman" charset="0"/>
              </a:rPr>
              <a:t> MORE than one of these is correct</a:t>
            </a:r>
            <a:endParaRPr lang="en-US" sz="2800" dirty="0">
              <a:solidFill>
                <a:schemeClr val="tx1"/>
              </a:solidFill>
              <a:latin typeface="Times New Roman" charset="0"/>
              <a:ea typeface="Times New Roman" charset="0"/>
              <a:cs typeface="Times New Roman" charset="0"/>
            </a:endParaRPr>
          </a:p>
          <a:p>
            <a:pPr marL="514350" indent="-514350" algn="l" eaLnBrk="1" hangingPunct="1">
              <a:buFont typeface="Arial" charset="0"/>
              <a:buAutoNum type="alphaUcParenR"/>
            </a:pPr>
            <a:r>
              <a:rPr lang="en-US" sz="2800" baseline="30000" dirty="0">
                <a:solidFill>
                  <a:schemeClr val="tx1"/>
                </a:solidFill>
                <a:latin typeface="Times New Roman" charset="0"/>
                <a:ea typeface="Times New Roman" charset="0"/>
                <a:cs typeface="Times New Roman" charset="0"/>
              </a:rPr>
              <a:t> </a:t>
            </a:r>
            <a:r>
              <a:rPr lang="en-US" sz="2800" dirty="0" smtClean="0">
                <a:solidFill>
                  <a:schemeClr val="tx1"/>
                </a:solidFill>
                <a:latin typeface="Times New Roman" charset="0"/>
                <a:ea typeface="Times New Roman" charset="0"/>
                <a:cs typeface="Times New Roman" charset="0"/>
              </a:rPr>
              <a:t>None </a:t>
            </a:r>
            <a:r>
              <a:rPr lang="en-US" sz="2800" dirty="0">
                <a:solidFill>
                  <a:schemeClr val="tx1"/>
                </a:solidFill>
                <a:latin typeface="Times New Roman" charset="0"/>
                <a:ea typeface="Times New Roman" charset="0"/>
                <a:cs typeface="Times New Roman" charset="0"/>
              </a:rPr>
              <a:t>of </a:t>
            </a:r>
            <a:r>
              <a:rPr lang="en-US" sz="2800" dirty="0" smtClean="0">
                <a:solidFill>
                  <a:schemeClr val="tx1"/>
                </a:solidFill>
                <a:latin typeface="Times New Roman" charset="0"/>
                <a:ea typeface="Times New Roman" charset="0"/>
                <a:cs typeface="Times New Roman" charset="0"/>
              </a:rPr>
              <a:t>these is correct!</a:t>
            </a:r>
            <a:endParaRPr lang="en-US" sz="2800" dirty="0">
              <a:solidFill>
                <a:srgbClr val="898989"/>
              </a:solidFill>
            </a:endParaRPr>
          </a:p>
          <a:p>
            <a:pPr marL="514350" indent="-514350" algn="l" eaLnBrk="1" hangingPunct="1"/>
            <a:endParaRPr lang="en-US" sz="4000" dirty="0">
              <a:solidFill>
                <a:schemeClr val="tx1"/>
              </a:solidFill>
            </a:endParaRPr>
          </a:p>
          <a:p>
            <a:pPr marL="514350" indent="-514350" algn="l" eaLnBrk="1" hangingPunct="1">
              <a:buFont typeface="Arial" charset="0"/>
              <a:buAutoNum type="alphaUcParenR"/>
            </a:pPr>
            <a:endParaRPr lang="en-US" sz="4000" dirty="0">
              <a:solidFill>
                <a:schemeClr val="tx1"/>
              </a:solidFill>
            </a:endParaRPr>
          </a:p>
        </p:txBody>
      </p:sp>
      <p:graphicFrame>
        <p:nvGraphicFramePr>
          <p:cNvPr id="5" name="Object 2"/>
          <p:cNvGraphicFramePr>
            <a:graphicFrameLocks noChangeAspect="1"/>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35159165"/>
              </p:ext>
            </p:extLst>
          </p:nvPr>
        </p:nvGraphicFramePr>
        <p:xfrm>
          <a:off x="4178300" y="304800"/>
          <a:ext cx="842963" cy="747713"/>
        </p:xfrm>
        <a:graphic>
          <a:graphicData uri="http://schemas.openxmlformats.org/presentationml/2006/ole">
            <p:oleObj spid="_x0000_s1033" name="Equation" r:id="rId4" imgW="228600" imgH="203040" progId="Equation.3">
              <p:embed/>
            </p:oleObj>
          </a:graphicData>
        </a:graphic>
      </p:graphicFrame>
      <p:sp>
        <p:nvSpPr>
          <p:cNvPr id="6" name="Text Box 8"/>
          <p:cNvSpPr txBox="1">
            <a:spLocks noChangeArrowheads="1"/>
          </p:cNvSpPr>
          <p:nvPr/>
        </p:nvSpPr>
        <p:spPr bwMode="auto">
          <a:xfrm>
            <a:off x="0" y="0"/>
            <a:ext cx="351378" cy="215444"/>
          </a:xfrm>
          <a:prstGeom prst="rect">
            <a:avLst/>
          </a:prstGeom>
          <a:noFill/>
          <a:ln w="9525">
            <a:noFill/>
            <a:miter lim="800000"/>
            <a:headEnd/>
            <a:tailEnd/>
          </a:ln>
        </p:spPr>
        <p:txBody>
          <a:bodyPr wrap="none">
            <a:prstTxWarp prst="textNoShape">
              <a:avLst/>
            </a:prstTxWarp>
            <a:spAutoFit/>
          </a:bodyPr>
          <a:lstStyle/>
          <a:p>
            <a:r>
              <a:rPr lang="en-US" sz="800" dirty="0" smtClean="0"/>
              <a:t>AC9</a:t>
            </a:r>
            <a:endParaRPr lang="en-US"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5012953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306</TotalTime>
  <Words>7658</Words>
  <Application>Microsoft Macintosh PowerPoint</Application>
  <PresentationFormat>On-screen Show (4:3)</PresentationFormat>
  <Paragraphs>689</Paragraphs>
  <Slides>32</Slides>
  <Notes>31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Equation</vt:lpstr>
      <vt:lpstr>Electricity and Magnetism II</vt:lpstr>
      <vt:lpstr>Loop 1 sits in a uniform field B which is increasing in magnitude. Loop 2 has the SAME LENGTH OF WIRE looped (coiled) to make two (smaller) loops. (The 2 loops are connected appropriately, think of it as the start of a solenoid)  How do the induced EMFs compare?  HINT: Don’t answer too quickly, it requires some thinking!</vt:lpstr>
      <vt:lpstr>Slide 3</vt:lpstr>
      <vt:lpstr>Slide 4</vt:lpstr>
      <vt:lpstr>Consider a cubic meter box of uniform magnetic field of 1 Tesla and a cubic meter box of  uniform electric field of 1 Volt/meter. Which box contains the most energy?</vt:lpstr>
      <vt:lpstr>Slide 6</vt:lpstr>
      <vt:lpstr>Slide 7</vt:lpstr>
      <vt:lpstr>Slide 8</vt:lpstr>
      <vt:lpstr>The complex exponential:  is useful in calculating properties of many time-dependent equations. According to Euler, we can also write this function as:</vt:lpstr>
      <vt:lpstr>What is |2+i|  A) 1 B) Sqrt[3] C) 5 D) Sqrt[5] E) Something else!  </vt:lpstr>
      <vt:lpstr>Slide 11</vt:lpstr>
      <vt:lpstr>Slide 12</vt:lpstr>
      <vt:lpstr>Slide 13</vt:lpstr>
      <vt:lpstr>Slide 14</vt:lpstr>
      <vt:lpstr>Slide 15</vt:lpstr>
      <vt:lpstr>Slide 16</vt:lpstr>
      <vt:lpstr>Slide 17</vt:lpstr>
      <vt:lpstr>Slide 18</vt:lpstr>
      <vt:lpstr>Slide 19</vt:lpstr>
      <vt:lpstr>Slide 20</vt:lpstr>
      <vt:lpstr>Slide 21</vt:lpstr>
      <vt:lpstr>What is</vt:lpstr>
      <vt:lpstr>Suppose you have a circuit driven by a voltage  V(t)=V0cos(ωt),  and you observe the resulting current is  I(t) = I0cos(ωt-π/4).  Would you say the current is A) leading B) lagging the voltage by 45 degrees?</vt:lpstr>
      <vt:lpstr>A simple RC circuit is driven by an AC power supply with an emf described by </vt:lpstr>
      <vt:lpstr>A simple RC circuit is driven by an AC power supply with an emf described by </vt:lpstr>
      <vt:lpstr>Given a capacitance, C, and a resistance, R, the units of the product, RC, are:</vt:lpstr>
      <vt:lpstr>The ac impedance of a RESISTOR is:</vt:lpstr>
      <vt:lpstr>The ac impedance of a capacitor is:</vt:lpstr>
      <vt:lpstr>The ac impedance of an inductor is:</vt:lpstr>
      <vt:lpstr>Slide 30</vt:lpstr>
      <vt:lpstr>Two RC circuits driven by an AC power supply are shown below. </vt:lpstr>
      <vt:lpstr>Two RC circuits driven by an AC power supply are shown below. </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Danny Rehn</dc:creator>
  <cp:lastModifiedBy>Zombie</cp:lastModifiedBy>
  <cp:revision>12</cp:revision>
  <dcterms:created xsi:type="dcterms:W3CDTF">2012-07-08T19:42:41Z</dcterms:created>
  <dcterms:modified xsi:type="dcterms:W3CDTF">2012-07-08T19:43:11Z</dcterms:modified>
</cp:coreProperties>
</file>